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9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E04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4783" autoAdjust="0"/>
  </p:normalViewPr>
  <p:slideViewPr>
    <p:cSldViewPr>
      <p:cViewPr>
        <p:scale>
          <a:sx n="100" d="100"/>
          <a:sy n="100" d="100"/>
        </p:scale>
        <p:origin x="-111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40A977-B187-49FC-A5B1-3855BD118B0F}" type="datetimeFigureOut">
              <a:rPr lang="en-US" smtClean="0"/>
              <a:pPr/>
              <a:t>8/7/2015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E990A-45F8-4525-AB81-0896397DD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3569-F9C2-445E-B37E-94941181AC77}" type="datetimeFigureOut">
              <a:rPr lang="en-US" smtClean="0"/>
              <a:pPr/>
              <a:t>8/7/2015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73F0-FDDE-4AF8-AD6F-4B8E7D61B1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3569-F9C2-445E-B37E-94941181AC77}" type="datetimeFigureOut">
              <a:rPr lang="en-US" smtClean="0"/>
              <a:pPr/>
              <a:t>8/7/2015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73F0-FDDE-4AF8-AD6F-4B8E7D61B1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3569-F9C2-445E-B37E-94941181AC77}" type="datetimeFigureOut">
              <a:rPr lang="en-US" smtClean="0"/>
              <a:pPr/>
              <a:t>8/7/2015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73F0-FDDE-4AF8-AD6F-4B8E7D61B1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3569-F9C2-445E-B37E-94941181AC77}" type="datetimeFigureOut">
              <a:rPr lang="en-US" smtClean="0"/>
              <a:pPr/>
              <a:t>8/7/2015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73F0-FDDE-4AF8-AD6F-4B8E7D61B1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3569-F9C2-445E-B37E-94941181AC77}" type="datetimeFigureOut">
              <a:rPr lang="en-US" smtClean="0"/>
              <a:pPr/>
              <a:t>8/7/2015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73F0-FDDE-4AF8-AD6F-4B8E7D61B1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3569-F9C2-445E-B37E-94941181AC77}" type="datetimeFigureOut">
              <a:rPr lang="en-US" smtClean="0"/>
              <a:pPr/>
              <a:t>8/7/2015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73F0-FDDE-4AF8-AD6F-4B8E7D61B1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3569-F9C2-445E-B37E-94941181AC77}" type="datetimeFigureOut">
              <a:rPr lang="en-US" smtClean="0"/>
              <a:pPr/>
              <a:t>8/7/2015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73F0-FDDE-4AF8-AD6F-4B8E7D61B1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3569-F9C2-445E-B37E-94941181AC77}" type="datetimeFigureOut">
              <a:rPr lang="en-US" smtClean="0"/>
              <a:pPr/>
              <a:t>8/7/2015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73F0-FDDE-4AF8-AD6F-4B8E7D61B1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3569-F9C2-445E-B37E-94941181AC77}" type="datetimeFigureOut">
              <a:rPr lang="en-US" smtClean="0"/>
              <a:pPr/>
              <a:t>8/7/2015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73F0-FDDE-4AF8-AD6F-4B8E7D61B1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3569-F9C2-445E-B37E-94941181AC77}" type="datetimeFigureOut">
              <a:rPr lang="en-US" smtClean="0"/>
              <a:pPr/>
              <a:t>8/7/2015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73F0-FDDE-4AF8-AD6F-4B8E7D61B1E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3569-F9C2-445E-B37E-94941181AC77}" type="datetimeFigureOut">
              <a:rPr lang="en-US" smtClean="0"/>
              <a:pPr/>
              <a:t>8/7/2015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57F73F0-FDDE-4AF8-AD6F-4B8E7D61B1E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AF3569-F9C2-445E-B37E-94941181AC77}" type="datetimeFigureOut">
              <a:rPr lang="en-US" smtClean="0"/>
              <a:pPr/>
              <a:t>8/7/2015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7F73F0-FDDE-4AF8-AD6F-4B8E7D61B1E2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edg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6" name="AutoShape 20"/>
          <p:cNvSpPr>
            <a:spLocks noChangeShapeType="1"/>
          </p:cNvSpPr>
          <p:nvPr/>
        </p:nvSpPr>
        <p:spPr bwMode="auto">
          <a:xfrm>
            <a:off x="3338513" y="1149350"/>
            <a:ext cx="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7" name="Oval 21"/>
          <p:cNvSpPr>
            <a:spLocks noChangeArrowheads="1"/>
          </p:cNvSpPr>
          <p:nvPr/>
        </p:nvSpPr>
        <p:spPr bwMode="auto">
          <a:xfrm>
            <a:off x="1115616" y="2780928"/>
            <a:ext cx="432048" cy="2304256"/>
          </a:xfrm>
          <a:prstGeom prst="ellipse">
            <a:avLst/>
          </a:prstGeom>
          <a:solidFill>
            <a:srgbClr val="C0504D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8" name="Oval 22"/>
          <p:cNvSpPr>
            <a:spLocks noChangeArrowheads="1"/>
          </p:cNvSpPr>
          <p:nvPr/>
        </p:nvSpPr>
        <p:spPr bwMode="auto">
          <a:xfrm>
            <a:off x="7452320" y="2852936"/>
            <a:ext cx="432048" cy="2160240"/>
          </a:xfrm>
          <a:prstGeom prst="ellipse">
            <a:avLst/>
          </a:prstGeom>
          <a:solidFill>
            <a:srgbClr val="C0504D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4067944" y="3861048"/>
            <a:ext cx="1108646" cy="409575"/>
          </a:xfrm>
          <a:prstGeom prst="rect">
            <a:avLst/>
          </a:prstGeom>
          <a:solidFill>
            <a:srgbClr val="9BBB59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 smtClean="0">
                <a:latin typeface="Arial" pitchFamily="34" charset="0"/>
                <a:cs typeface="Arial" pitchFamily="34" charset="0"/>
              </a:rPr>
              <a:t>Command Center</a:t>
            </a:r>
            <a:endParaRPr kumimoji="0" lang="en-US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					   </a:t>
            </a: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603" name="Rectangle 27"/>
          <p:cNvSpPr>
            <a:spLocks noChangeArrowheads="1"/>
          </p:cNvSpPr>
          <p:nvPr/>
        </p:nvSpPr>
        <p:spPr bwMode="auto">
          <a:xfrm>
            <a:off x="0" y="533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            																																								</a:t>
            </a:r>
            <a:endParaRPr kumimoji="0" lang="en-US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604" name="Rectangle 28"/>
          <p:cNvSpPr>
            <a:spLocks noChangeArrowheads="1"/>
          </p:cNvSpPr>
          <p:nvPr/>
        </p:nvSpPr>
        <p:spPr bwMode="auto">
          <a:xfrm>
            <a:off x="3995936" y="3128259"/>
            <a:ext cx="144016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                      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           </a:t>
            </a:r>
            <a:r>
              <a:rPr kumimoji="0" lang="en-US" sz="1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331640" y="4293096"/>
            <a:ext cx="2736304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5220072" y="2420888"/>
            <a:ext cx="2448272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220072" y="4293096"/>
            <a:ext cx="2448272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331640" y="2420888"/>
            <a:ext cx="2736304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2627784" y="2780928"/>
            <a:ext cx="3456384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Ministry of Finance/Central Bank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latin typeface="Arial" pitchFamily="34" charset="0"/>
              <a:cs typeface="Arial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latin typeface="Arial" pitchFamily="34" charset="0"/>
              <a:cs typeface="Arial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latin typeface="Arial" pitchFamily="34" charset="0"/>
              <a:cs typeface="Arial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latin typeface="Arial" pitchFamily="34" charset="0"/>
              <a:cs typeface="Arial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latin typeface="Arial" pitchFamily="34" charset="0"/>
              <a:cs typeface="Arial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latin typeface="Arial" pitchFamily="34" charset="0"/>
              <a:cs typeface="Arial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b="1" dirty="0" smtClean="0">
              <a:latin typeface="Arial" pitchFamily="34" charset="0"/>
              <a:cs typeface="Arial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b="1" dirty="0" smtClean="0">
              <a:latin typeface="Arial" pitchFamily="34" charset="0"/>
              <a:cs typeface="Arial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latin typeface="Arial" pitchFamily="34" charset="0"/>
                <a:cs typeface="Arial" pitchFamily="34" charset="0"/>
              </a:rPr>
              <a:t>President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latin typeface="Arial" pitchFamily="34" charset="0"/>
                <a:cs typeface="Arial" pitchFamily="34" charset="0"/>
              </a:rPr>
              <a:t>Prime Minister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latin typeface="Arial" pitchFamily="34" charset="0"/>
                <a:cs typeface="Arial" pitchFamily="34" charset="0"/>
              </a:rPr>
              <a:t>Head of Parliament</a:t>
            </a:r>
          </a:p>
        </p:txBody>
      </p:sp>
      <p:cxnSp>
        <p:nvCxnSpPr>
          <p:cNvPr id="50" name="Straight Connector 49"/>
          <p:cNvCxnSpPr>
            <a:endCxn id="24597" idx="0"/>
          </p:cNvCxnSpPr>
          <p:nvPr/>
        </p:nvCxnSpPr>
        <p:spPr>
          <a:xfrm>
            <a:off x="1331640" y="24208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endCxn id="24598" idx="0"/>
          </p:cNvCxnSpPr>
          <p:nvPr/>
        </p:nvCxnSpPr>
        <p:spPr>
          <a:xfrm>
            <a:off x="7668344" y="2420888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endCxn id="24597" idx="4"/>
          </p:cNvCxnSpPr>
          <p:nvPr/>
        </p:nvCxnSpPr>
        <p:spPr>
          <a:xfrm flipV="1">
            <a:off x="1331640" y="5085184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endCxn id="24598" idx="4"/>
          </p:cNvCxnSpPr>
          <p:nvPr/>
        </p:nvCxnSpPr>
        <p:spPr>
          <a:xfrm flipV="1">
            <a:off x="7668344" y="5013176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05" name="Rectangle 29"/>
          <p:cNvSpPr>
            <a:spLocks noChangeArrowheads="1"/>
          </p:cNvSpPr>
          <p:nvPr/>
        </p:nvSpPr>
        <p:spPr bwMode="auto">
          <a:xfrm>
            <a:off x="467544" y="-1500720"/>
            <a:ext cx="7842340" cy="326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sz="1600" b="1" dirty="0" smtClean="0">
              <a:solidFill>
                <a:srgbClr val="0070C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sz="1600" b="1" dirty="0" smtClean="0">
              <a:solidFill>
                <a:srgbClr val="0070C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sz="1600" b="1" dirty="0" smtClean="0">
              <a:solidFill>
                <a:srgbClr val="0070C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1600" b="1" dirty="0" smtClean="0">
              <a:solidFill>
                <a:srgbClr val="0070C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Calibri" pitchFamily="34" charset="0"/>
                <a:cs typeface="Times New Roman" pitchFamily="18" charset="0"/>
              </a:rPr>
              <a:t>Oil Industry-Model designed uniquely for Lebanon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200" dirty="0" smtClean="0">
                <a:solidFill>
                  <a:srgbClr val="0070C0"/>
                </a:solidFill>
                <a:latin typeface="Arial" pitchFamily="34" charset="0"/>
                <a:cs typeface="Times New Roman" pitchFamily="18" charset="0"/>
              </a:rPr>
              <a:t>     </a:t>
            </a:r>
            <a:r>
              <a:rPr lang="en-US" sz="1000" b="1" dirty="0" smtClean="0">
                <a:solidFill>
                  <a:srgbClr val="0070C0"/>
                </a:solidFill>
                <a:latin typeface="Arial" pitchFamily="34" charset="0"/>
                <a:cs typeface="Times New Roman" pitchFamily="18" charset="0"/>
              </a:rPr>
              <a:t>The government of Norway believes that Lebanon has less sophisticated, rather dire, institutional capacity.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Times New Roman" pitchFamily="18" charset="0"/>
              </a:rPr>
              <a:t>Norway’s </a:t>
            </a:r>
            <a:r>
              <a:rPr lang="en-US" sz="1000" b="1" dirty="0" smtClean="0">
                <a:solidFill>
                  <a:srgbClr val="0070C0"/>
                </a:solidFill>
                <a:latin typeface="Arial" pitchFamily="34" charset="0"/>
                <a:cs typeface="Times New Roman" pitchFamily="18" charset="0"/>
              </a:rPr>
              <a:t>Petroleum Consultant</a:t>
            </a: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Times New Roman" pitchFamily="18" charset="0"/>
              </a:rPr>
              <a:t>, Mr. </a:t>
            </a:r>
            <a:r>
              <a:rPr kumimoji="0" lang="en-US" sz="10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Times New Roman" pitchFamily="18" charset="0"/>
              </a:rPr>
              <a:t>Farouk Qassimi, </a:t>
            </a:r>
            <a:r>
              <a:rPr lang="en-US" sz="1000" b="1" dirty="0" smtClean="0">
                <a:solidFill>
                  <a:srgbClr val="0070C0"/>
                </a:solidFill>
                <a:latin typeface="Arial" pitchFamily="34" charset="0"/>
                <a:cs typeface="Times New Roman" pitchFamily="18" charset="0"/>
              </a:rPr>
              <a:t>is convinced</a:t>
            </a:r>
            <a:r>
              <a:rPr kumimoji="0" lang="en-US" sz="10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Times New Roman" pitchFamily="18" charset="0"/>
              </a:rPr>
              <a:t> that Lebanon is a developing country </a:t>
            </a:r>
            <a:r>
              <a:rPr lang="en-US" sz="1000" b="1" dirty="0" smtClean="0">
                <a:solidFill>
                  <a:srgbClr val="0070C0"/>
                </a:solidFill>
                <a:latin typeface="Arial" pitchFamily="34" charset="0"/>
                <a:cs typeface="Times New Roman" pitchFamily="18" charset="0"/>
              </a:rPr>
              <a:t>and it</a:t>
            </a:r>
            <a:r>
              <a:rPr kumimoji="0" lang="en-US" sz="10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Times New Roman" pitchFamily="18" charset="0"/>
              </a:rPr>
              <a:t> should have only one entity to </a:t>
            </a:r>
            <a:r>
              <a:rPr lang="en-US" sz="1000" b="1" dirty="0" smtClean="0">
                <a:solidFill>
                  <a:srgbClr val="0070C0"/>
                </a:solidFill>
                <a:latin typeface="Arial" pitchFamily="34" charset="0"/>
                <a:cs typeface="Times New Roman" pitchFamily="18" charset="0"/>
              </a:rPr>
              <a:t>govern</a:t>
            </a:r>
            <a:r>
              <a:rPr kumimoji="0" lang="en-US" sz="10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1000" b="1" dirty="0" smtClean="0">
                <a:solidFill>
                  <a:srgbClr val="0070C0"/>
                </a:solidFill>
                <a:latin typeface="Arial" pitchFamily="34" charset="0"/>
                <a:cs typeface="Times New Roman" pitchFamily="18" charset="0"/>
              </a:rPr>
              <a:t>its Oil</a:t>
            </a:r>
            <a:r>
              <a:rPr kumimoji="0" lang="en-US" sz="10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1000" b="1" dirty="0" smtClean="0">
                <a:solidFill>
                  <a:srgbClr val="0070C0"/>
                </a:solidFill>
                <a:latin typeface="Arial" pitchFamily="34" charset="0"/>
                <a:cs typeface="Times New Roman" pitchFamily="18" charset="0"/>
              </a:rPr>
              <a:t>I</a:t>
            </a:r>
            <a:r>
              <a:rPr kumimoji="0" lang="en-US" sz="10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Times New Roman" pitchFamily="18" charset="0"/>
              </a:rPr>
              <a:t>ndustry… </a:t>
            </a:r>
            <a:r>
              <a:rPr kumimoji="0" lang="en-US" sz="10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Times New Roman" pitchFamily="18" charset="0"/>
              </a:rPr>
              <a:t>WELL, THEY ARE </a:t>
            </a:r>
            <a:r>
              <a:rPr lang="en-US" sz="1000" b="1" dirty="0" smtClean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MISTAKEN</a:t>
            </a:r>
            <a:r>
              <a:rPr kumimoji="0" lang="en-US" sz="10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Times New Roman" pitchFamily="18" charset="0"/>
              </a:rPr>
              <a:t>!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0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606" name="Rectangle 30"/>
          <p:cNvSpPr>
            <a:spLocks noChangeArrowheads="1"/>
          </p:cNvSpPr>
          <p:nvPr/>
        </p:nvSpPr>
        <p:spPr bwMode="auto">
          <a:xfrm>
            <a:off x="238121" y="-1925833"/>
            <a:ext cx="8667757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Oil &amp; Gas Ministry	</a:t>
            </a:r>
            <a:r>
              <a:rPr lang="en-US" sz="12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                              Sovereign Fund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                          National Oil Company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     Governmental					                                       NOC/Independent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  Licensing  &amp;  Fiscal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						       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Operation &amp; Commercial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607" name="Rectangle 31"/>
          <p:cNvSpPr>
            <a:spLocks noChangeArrowheads="1"/>
          </p:cNvSpPr>
          <p:nvPr/>
        </p:nvSpPr>
        <p:spPr bwMode="auto">
          <a:xfrm>
            <a:off x="251520" y="-5969820"/>
            <a:ext cx="8712968" cy="12464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                  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b="1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Petroleum Authority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PA)</a:t>
            </a: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	                   </a:t>
            </a:r>
            <a:r>
              <a:rPr lang="en-US" sz="11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Oil &amp; Gas Supreme Council                           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Lebanese Armed Forces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LAF)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      </a:t>
            </a: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Parliamentary </a:t>
            </a:r>
            <a:r>
              <a:rPr kumimoji="0" lang="en-US" sz="1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Governmental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Regulatory, Oversight &amp; Audit        				                                       National Security                                                                         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5" name="Picture 11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 bwMode="auto">
          <a:xfrm>
            <a:off x="8316416" y="620688"/>
            <a:ext cx="566945" cy="86409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8" name="Straight Connector 27"/>
          <p:cNvCxnSpPr/>
          <p:nvPr/>
        </p:nvCxnSpPr>
        <p:spPr>
          <a:xfrm flipV="1">
            <a:off x="4572000" y="2060848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4572000" y="3068960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292080" y="1916832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123728" y="1916832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4572000" y="4869160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7651</TotalTime>
  <Words>91</Words>
  <Application>Microsoft Office PowerPoint</Application>
  <PresentationFormat>On-screen Show (4:3)</PresentationFormat>
  <Paragraphs>139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ESZ-2015</dc:title>
  <dc:subject>Lebanon Oil &amp; Gas Dilemma</dc:subject>
  <dc:creator>Fuad Jawad</dc:creator>
  <cp:keywords>NOGCL</cp:keywords>
  <cp:lastModifiedBy>petroserv</cp:lastModifiedBy>
  <cp:revision>15</cp:revision>
  <dcterms:created xsi:type="dcterms:W3CDTF">2014-04-01T14:27:51Z</dcterms:created>
  <dcterms:modified xsi:type="dcterms:W3CDTF">2015-08-07T19:06:20Z</dcterms:modified>
  <cp:category>Top priority</cp:category>
</cp:coreProperties>
</file>