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7"/>
  </p:notesMasterIdLst>
  <p:sldIdLst>
    <p:sldId id="262" r:id="rId2"/>
    <p:sldId id="304" r:id="rId3"/>
    <p:sldId id="336" r:id="rId4"/>
    <p:sldId id="337" r:id="rId5"/>
    <p:sldId id="272" r:id="rId6"/>
    <p:sldId id="338" r:id="rId7"/>
    <p:sldId id="273" r:id="rId8"/>
    <p:sldId id="305" r:id="rId9"/>
    <p:sldId id="329" r:id="rId10"/>
    <p:sldId id="281" r:id="rId11"/>
    <p:sldId id="314" r:id="rId12"/>
    <p:sldId id="315" r:id="rId13"/>
    <p:sldId id="316" r:id="rId14"/>
    <p:sldId id="335" r:id="rId15"/>
    <p:sldId id="312" r:id="rId16"/>
    <p:sldId id="296" r:id="rId17"/>
    <p:sldId id="344" r:id="rId18"/>
    <p:sldId id="342" r:id="rId19"/>
    <p:sldId id="343" r:id="rId20"/>
    <p:sldId id="308" r:id="rId21"/>
    <p:sldId id="309" r:id="rId22"/>
    <p:sldId id="331" r:id="rId23"/>
    <p:sldId id="333" r:id="rId24"/>
    <p:sldId id="341" r:id="rId25"/>
    <p:sldId id="32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E04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4783" autoAdjust="0"/>
  </p:normalViewPr>
  <p:slideViewPr>
    <p:cSldViewPr>
      <p:cViewPr>
        <p:scale>
          <a:sx n="100" d="100"/>
          <a:sy n="100" d="100"/>
        </p:scale>
        <p:origin x="-11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40A977-B187-49FC-A5B1-3855BD118B0F}" type="datetimeFigureOut">
              <a:rPr lang="en-US" smtClean="0"/>
              <a:pPr/>
              <a:t>8/7/2015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3E990A-45F8-4525-AB81-0896397DDDB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2AF3569-F9C2-445E-B37E-94941181AC77}" type="datetimeFigureOut">
              <a:rPr lang="en-US" smtClean="0"/>
              <a:pPr/>
              <a:t>8/7/2015</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C57F73F0-FDDE-4AF8-AD6F-4B8E7D61B1E2}"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AF3569-F9C2-445E-B37E-94941181AC77}" type="datetimeFigureOut">
              <a:rPr lang="en-US" smtClean="0"/>
              <a:pPr/>
              <a:t>8/7/2015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7F73F0-FDDE-4AF8-AD6F-4B8E7D61B1E2}" type="slidenum">
              <a:rPr lang="en-GB" smtClean="0"/>
              <a:pPr/>
              <a:t>‹#›</a:t>
            </a:fld>
            <a:endParaRPr lang="en-GB"/>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AF3569-F9C2-445E-B37E-94941181AC77}" type="datetimeFigureOut">
              <a:rPr lang="en-US" smtClean="0"/>
              <a:pPr/>
              <a:t>8/7/2015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7F73F0-FDDE-4AF8-AD6F-4B8E7D61B1E2}" type="slidenum">
              <a:rPr lang="en-GB" smtClean="0"/>
              <a:pPr/>
              <a:t>‹#›</a:t>
            </a:fld>
            <a:endParaRPr lang="en-GB"/>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AF3569-F9C2-445E-B37E-94941181AC77}" type="datetimeFigureOut">
              <a:rPr lang="en-US" smtClean="0"/>
              <a:pPr/>
              <a:t>8/7/2015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7F73F0-FDDE-4AF8-AD6F-4B8E7D61B1E2}" type="slidenum">
              <a:rPr lang="en-GB" smtClean="0"/>
              <a:pPr/>
              <a:t>‹#›</a:t>
            </a:fld>
            <a:endParaRPr lang="en-GB"/>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2AF3569-F9C2-445E-B37E-94941181AC77}" type="datetimeFigureOut">
              <a:rPr lang="en-US" smtClean="0"/>
              <a:pPr/>
              <a:t>8/7/2015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7F73F0-FDDE-4AF8-AD6F-4B8E7D61B1E2}"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2AF3569-F9C2-445E-B37E-94941181AC77}" type="datetimeFigureOut">
              <a:rPr lang="en-US" smtClean="0"/>
              <a:pPr/>
              <a:t>8/7/2015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7F73F0-FDDE-4AF8-AD6F-4B8E7D61B1E2}" type="slidenum">
              <a:rPr lang="en-GB" smtClean="0"/>
              <a:pPr/>
              <a:t>‹#›</a:t>
            </a:fld>
            <a:endParaRPr lang="en-GB"/>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2AF3569-F9C2-445E-B37E-94941181AC77}" type="datetimeFigureOut">
              <a:rPr lang="en-US" smtClean="0"/>
              <a:pPr/>
              <a:t>8/7/2015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7F73F0-FDDE-4AF8-AD6F-4B8E7D61B1E2}" type="slidenum">
              <a:rPr lang="en-GB" smtClean="0"/>
              <a:pPr/>
              <a:t>‹#›</a:t>
            </a:fld>
            <a:endParaRPr lang="en-GB"/>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2AF3569-F9C2-445E-B37E-94941181AC77}" type="datetimeFigureOut">
              <a:rPr lang="en-US" smtClean="0"/>
              <a:pPr/>
              <a:t>8/7/2015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7F73F0-FDDE-4AF8-AD6F-4B8E7D61B1E2}" type="slidenum">
              <a:rPr lang="en-GB" smtClean="0"/>
              <a:pPr/>
              <a:t>‹#›</a:t>
            </a:fld>
            <a:endParaRPr lang="en-GB"/>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AF3569-F9C2-445E-B37E-94941181AC77}" type="datetimeFigureOut">
              <a:rPr lang="en-US" smtClean="0"/>
              <a:pPr/>
              <a:t>8/7/2015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7F73F0-FDDE-4AF8-AD6F-4B8E7D61B1E2}" type="slidenum">
              <a:rPr lang="en-GB" smtClean="0"/>
              <a:pPr/>
              <a:t>‹#›</a:t>
            </a:fld>
            <a:endParaRPr lang="en-GB"/>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2AF3569-F9C2-445E-B37E-94941181AC77}" type="datetimeFigureOut">
              <a:rPr lang="en-US" smtClean="0"/>
              <a:pPr/>
              <a:t>8/7/2015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7F73F0-FDDE-4AF8-AD6F-4B8E7D61B1E2}" type="slidenum">
              <a:rPr lang="en-GB" smtClean="0"/>
              <a:pPr/>
              <a:t>‹#›</a:t>
            </a:fld>
            <a:endParaRPr lang="en-GB"/>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2AF3569-F9C2-445E-B37E-94941181AC77}" type="datetimeFigureOut">
              <a:rPr lang="en-US" smtClean="0"/>
              <a:pPr/>
              <a:t>8/7/2015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C57F73F0-FDDE-4AF8-AD6F-4B8E7D61B1E2}"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2AF3569-F9C2-445E-B37E-94941181AC77}" type="datetimeFigureOut">
              <a:rPr lang="en-US" smtClean="0"/>
              <a:pPr/>
              <a:t>8/7/2015</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57F73F0-FDDE-4AF8-AD6F-4B8E7D61B1E2}"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wedg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609600" y="6583363"/>
            <a:ext cx="18415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pPr>
            <a:endParaRPr lang="en-US" sz="1200" b="1" smtClean="0">
              <a:solidFill>
                <a:prstClr val="black"/>
              </a:solidFill>
            </a:endParaRPr>
          </a:p>
        </p:txBody>
      </p:sp>
      <p:sp>
        <p:nvSpPr>
          <p:cNvPr id="5123" name="Text Box 3"/>
          <p:cNvSpPr txBox="1">
            <a:spLocks noChangeArrowheads="1"/>
          </p:cNvSpPr>
          <p:nvPr/>
        </p:nvSpPr>
        <p:spPr bwMode="auto">
          <a:xfrm>
            <a:off x="152400" y="228600"/>
            <a:ext cx="8763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defTabSz="914400" eaLnBrk="1" fontAlgn="base" hangingPunct="1">
              <a:spcBef>
                <a:spcPct val="50000"/>
              </a:spcBef>
              <a:spcAft>
                <a:spcPct val="0"/>
              </a:spcAft>
            </a:pPr>
            <a:endParaRPr lang="en-US" sz="1800" smtClean="0">
              <a:solidFill>
                <a:prstClr val="black"/>
              </a:solidFill>
            </a:endParaRPr>
          </a:p>
        </p:txBody>
      </p:sp>
      <p:sp>
        <p:nvSpPr>
          <p:cNvPr id="5124" name="Rectangle 4"/>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pPr lvl="0" algn="just" eaLnBrk="0" fontAlgn="base" hangingPunct="0">
              <a:spcBef>
                <a:spcPct val="0"/>
              </a:spcBef>
              <a:spcAft>
                <a:spcPct val="0"/>
              </a:spcAft>
            </a:pPr>
            <a:endParaRPr lang="en-US" sz="2800" b="1" dirty="0" smtClean="0">
              <a:solidFill>
                <a:srgbClr val="FF0000"/>
              </a:solidFill>
              <a:latin typeface="Calibri" pitchFamily="34" charset="0"/>
              <a:ea typeface="Times New Roman" pitchFamily="18" charset="0"/>
              <a:cs typeface="Times New Roman" pitchFamily="18" charset="0"/>
            </a:endParaRPr>
          </a:p>
        </p:txBody>
      </p:sp>
      <p:sp>
        <p:nvSpPr>
          <p:cNvPr id="5125" name="Text Box 5"/>
          <p:cNvSpPr txBox="1">
            <a:spLocks noChangeArrowheads="1"/>
          </p:cNvSpPr>
          <p:nvPr/>
        </p:nvSpPr>
        <p:spPr bwMode="auto">
          <a:xfrm>
            <a:off x="914400" y="1"/>
            <a:ext cx="7848600" cy="127727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defTabSz="914400" eaLnBrk="1" fontAlgn="base" hangingPunct="1">
              <a:spcBef>
                <a:spcPct val="50000"/>
              </a:spcBef>
              <a:spcAft>
                <a:spcPct val="0"/>
              </a:spcAft>
            </a:pPr>
            <a:r>
              <a:rPr lang="en-GB" sz="1800" dirty="0" smtClean="0">
                <a:solidFill>
                  <a:prstClr val="black"/>
                </a:solidFill>
              </a:rPr>
              <a:t>  </a:t>
            </a:r>
            <a:endParaRPr lang="en-GB" sz="2000" dirty="0" smtClean="0">
              <a:solidFill>
                <a:prstClr val="black"/>
              </a:solidFill>
              <a:latin typeface="Engravers MT" pitchFamily="-112" charset="0"/>
            </a:endParaRPr>
          </a:p>
          <a:p>
            <a:pPr algn="ctr"/>
            <a:r>
              <a:rPr lang="en-US" sz="3200" b="1" dirty="0" smtClean="0">
                <a:solidFill>
                  <a:srgbClr val="0070C0"/>
                </a:solidFill>
                <a:latin typeface="+mn-lt"/>
              </a:rPr>
              <a:t>National Wealth Forum Conference </a:t>
            </a:r>
            <a:endParaRPr lang="en-GB" sz="2000" dirty="0" smtClean="0">
              <a:solidFill>
                <a:srgbClr val="0070C0"/>
              </a:solidFill>
              <a:latin typeface="Engravers MT" pitchFamily="-112" charset="0"/>
            </a:endParaRPr>
          </a:p>
          <a:p>
            <a:pPr algn="ctr" defTabSz="914400" eaLnBrk="1" fontAlgn="base" hangingPunct="1">
              <a:spcBef>
                <a:spcPct val="50000"/>
              </a:spcBef>
              <a:spcAft>
                <a:spcPct val="0"/>
              </a:spcAft>
            </a:pPr>
            <a:r>
              <a:rPr lang="en-GB" sz="1800" dirty="0" smtClean="0">
                <a:solidFill>
                  <a:prstClr val="black"/>
                </a:solidFill>
                <a:latin typeface="+mn-lt"/>
              </a:rPr>
              <a:t> </a:t>
            </a:r>
            <a:r>
              <a:rPr lang="en-GB" sz="1800" b="1" dirty="0" smtClean="0">
                <a:solidFill>
                  <a:prstClr val="black"/>
                </a:solidFill>
                <a:latin typeface="+mn-lt"/>
                <a:cs typeface="Arial" pitchFamily="34" charset="0"/>
              </a:rPr>
              <a:t>ESA – Beirut, Lebanon / June 8</a:t>
            </a:r>
            <a:r>
              <a:rPr lang="en-GB" sz="1800" b="1" baseline="30000" dirty="0" smtClean="0">
                <a:solidFill>
                  <a:prstClr val="black"/>
                </a:solidFill>
                <a:latin typeface="+mn-lt"/>
                <a:cs typeface="Arial" pitchFamily="34" charset="0"/>
              </a:rPr>
              <a:t>th</a:t>
            </a:r>
            <a:r>
              <a:rPr lang="en-GB" sz="1800" b="1" dirty="0" smtClean="0">
                <a:solidFill>
                  <a:prstClr val="black"/>
                </a:solidFill>
                <a:latin typeface="+mn-lt"/>
                <a:cs typeface="Arial" pitchFamily="34" charset="0"/>
              </a:rPr>
              <a:t>, 2015</a:t>
            </a:r>
          </a:p>
        </p:txBody>
      </p:sp>
      <p:sp>
        <p:nvSpPr>
          <p:cNvPr id="87046" name="Text Box 6"/>
          <p:cNvSpPr txBox="1">
            <a:spLocks noChangeArrowheads="1"/>
          </p:cNvSpPr>
          <p:nvPr/>
        </p:nvSpPr>
        <p:spPr bwMode="auto">
          <a:xfrm>
            <a:off x="1447800" y="1340768"/>
            <a:ext cx="6705600" cy="1077218"/>
          </a:xfrm>
          <a:prstGeom prst="rect">
            <a:avLst/>
          </a:prstGeom>
          <a:noFill/>
          <a:ln w="9525">
            <a:noFill/>
            <a:miter lim="800000"/>
            <a:headEnd/>
            <a:tailEnd/>
          </a:ln>
          <a:effectLst/>
        </p:spPr>
        <p:txBody>
          <a:bodyPr wrap="square">
            <a:spAutoFit/>
          </a:bodyPr>
          <a:lstStyle/>
          <a:p>
            <a:pPr algn="ctr" defTabSz="914400" fontAlgn="base">
              <a:spcBef>
                <a:spcPct val="50000"/>
              </a:spcBef>
              <a:spcAft>
                <a:spcPct val="0"/>
              </a:spcAft>
              <a:defRPr/>
            </a:pPr>
            <a:r>
              <a:rPr lang="en-GB" sz="3200" i="1" dirty="0" smtClean="0">
                <a:solidFill>
                  <a:srgbClr val="C00000"/>
                </a:solidFill>
                <a:effectLst>
                  <a:outerShdw blurRad="38100" dist="38100" dir="2700000" algn="tl">
                    <a:srgbClr val="C0C0C0"/>
                  </a:outerShdw>
                </a:effectLst>
                <a:ea typeface="ＭＳ Ｐゴシック" pitchFamily="-112" charset="-128"/>
                <a:cs typeface="Arial" charset="0"/>
              </a:rPr>
              <a:t>A Solution to Lebanon’s Oil &amp; Gas and Moral Dilemmas </a:t>
            </a:r>
            <a:endParaRPr lang="en-GB" sz="3200" i="1" dirty="0">
              <a:solidFill>
                <a:srgbClr val="C00000"/>
              </a:solidFill>
              <a:effectLst>
                <a:outerShdw blurRad="38100" dist="38100" dir="2700000" algn="tl">
                  <a:srgbClr val="C0C0C0"/>
                </a:outerShdw>
              </a:effectLst>
              <a:ea typeface="ＭＳ Ｐゴシック" pitchFamily="-112" charset="-128"/>
              <a:cs typeface="Arial" charset="0"/>
            </a:endParaRPr>
          </a:p>
        </p:txBody>
      </p:sp>
      <p:sp>
        <p:nvSpPr>
          <p:cNvPr id="5128" name="Text Box 8"/>
          <p:cNvSpPr txBox="1">
            <a:spLocks noChangeArrowheads="1"/>
          </p:cNvSpPr>
          <p:nvPr/>
        </p:nvSpPr>
        <p:spPr bwMode="auto">
          <a:xfrm>
            <a:off x="500034" y="5373216"/>
            <a:ext cx="8262966" cy="206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defTabSz="914400" eaLnBrk="1" fontAlgn="base" hangingPunct="1">
              <a:spcBef>
                <a:spcPct val="0"/>
              </a:spcBef>
              <a:spcAft>
                <a:spcPct val="0"/>
              </a:spcAft>
            </a:pPr>
            <a:r>
              <a:rPr lang="en-US" sz="1400" b="1" i="1" dirty="0" smtClean="0">
                <a:solidFill>
                  <a:prstClr val="black"/>
                </a:solidFill>
                <a:latin typeface="+mn-lt"/>
              </a:rPr>
              <a:t>    </a:t>
            </a:r>
          </a:p>
          <a:p>
            <a:pPr algn="ctr" defTabSz="914400" eaLnBrk="1" fontAlgn="base" hangingPunct="1">
              <a:spcBef>
                <a:spcPct val="0"/>
              </a:spcBef>
              <a:spcAft>
                <a:spcPct val="0"/>
              </a:spcAft>
            </a:pPr>
            <a:r>
              <a:rPr lang="en-US" sz="1400" b="1" i="1" dirty="0" smtClean="0">
                <a:solidFill>
                  <a:prstClr val="black"/>
                </a:solidFill>
                <a:latin typeface="+mn-lt"/>
              </a:rPr>
              <a:t>         National Oil &amp; Gas Company of  Lebanon – NOGCL ©</a:t>
            </a:r>
          </a:p>
          <a:p>
            <a:pPr algn="ctr" defTabSz="914400" eaLnBrk="1" fontAlgn="base" hangingPunct="1">
              <a:spcBef>
                <a:spcPct val="0"/>
              </a:spcBef>
              <a:spcAft>
                <a:spcPct val="0"/>
              </a:spcAft>
            </a:pPr>
            <a:r>
              <a:rPr lang="en-US" sz="1400" b="1" i="1" dirty="0" smtClean="0">
                <a:solidFill>
                  <a:prstClr val="black"/>
                </a:solidFill>
                <a:latin typeface="+mn-lt"/>
              </a:rPr>
              <a:t>       Fuad L. Jawad – President  /  Petroleum Geologist</a:t>
            </a:r>
          </a:p>
          <a:p>
            <a:pPr algn="ctr" defTabSz="914400" eaLnBrk="1" fontAlgn="base" hangingPunct="1">
              <a:spcBef>
                <a:spcPct val="0"/>
              </a:spcBef>
              <a:spcAft>
                <a:spcPct val="0"/>
              </a:spcAft>
            </a:pPr>
            <a:endParaRPr lang="en-US" sz="1400" b="1" i="1" dirty="0" smtClean="0">
              <a:solidFill>
                <a:prstClr val="black"/>
              </a:solidFill>
            </a:endParaRPr>
          </a:p>
          <a:p>
            <a:pPr algn="ctr" eaLnBrk="1" fontAlgn="base" hangingPunct="1">
              <a:spcBef>
                <a:spcPct val="0"/>
              </a:spcBef>
              <a:spcAft>
                <a:spcPct val="0"/>
              </a:spcAft>
            </a:pPr>
            <a:r>
              <a:rPr lang="en-US" sz="1400" b="1" dirty="0" smtClean="0">
                <a:solidFill>
                  <a:srgbClr val="FF0000"/>
                </a:solidFill>
                <a:latin typeface="Calibri" pitchFamily="34" charset="0"/>
                <a:ea typeface="Times New Roman" pitchFamily="18" charset="0"/>
                <a:cs typeface="Times New Roman" pitchFamily="18" charset="0"/>
              </a:rPr>
              <a:t>       </a:t>
            </a:r>
            <a:r>
              <a:rPr lang="en-US" sz="1000" b="1" dirty="0" smtClean="0">
                <a:solidFill>
                  <a:srgbClr val="FF0000"/>
                </a:solidFill>
                <a:latin typeface="Calibri" pitchFamily="34" charset="0"/>
                <a:ea typeface="Times New Roman" pitchFamily="18" charset="0"/>
                <a:cs typeface="Times New Roman" pitchFamily="18" charset="0"/>
              </a:rPr>
              <a:t>Copyright – 2013/2018© - NOGCL/Lebanon - All rights reserved</a:t>
            </a:r>
            <a:endParaRPr lang="en-US" sz="1000" b="1" i="1" dirty="0" smtClean="0">
              <a:solidFill>
                <a:prstClr val="black"/>
              </a:solidFill>
            </a:endParaRPr>
          </a:p>
          <a:p>
            <a:pPr algn="ctr" defTabSz="914400" eaLnBrk="1" fontAlgn="base" hangingPunct="1">
              <a:spcBef>
                <a:spcPct val="0"/>
              </a:spcBef>
              <a:spcAft>
                <a:spcPct val="0"/>
              </a:spcAft>
            </a:pPr>
            <a:r>
              <a:rPr lang="en-US" sz="1400" b="1" i="1" dirty="0" smtClean="0">
                <a:solidFill>
                  <a:prstClr val="black"/>
                </a:solidFill>
              </a:rPr>
              <a:t> </a:t>
            </a:r>
          </a:p>
          <a:p>
            <a:pPr algn="ctr" defTabSz="914400" eaLnBrk="1" fontAlgn="base" hangingPunct="1">
              <a:spcBef>
                <a:spcPct val="0"/>
              </a:spcBef>
              <a:spcAft>
                <a:spcPct val="0"/>
              </a:spcAft>
            </a:pPr>
            <a:endParaRPr lang="en-US" sz="1400" b="1" i="1" dirty="0" smtClean="0">
              <a:solidFill>
                <a:prstClr val="black"/>
              </a:solidFill>
            </a:endParaRPr>
          </a:p>
          <a:p>
            <a:pPr algn="ctr" defTabSz="914400" eaLnBrk="1" fontAlgn="base" hangingPunct="1">
              <a:spcBef>
                <a:spcPct val="0"/>
              </a:spcBef>
              <a:spcAft>
                <a:spcPct val="0"/>
              </a:spcAft>
            </a:pPr>
            <a:r>
              <a:rPr lang="en-US" sz="1400" b="1" i="1" dirty="0" smtClean="0">
                <a:solidFill>
                  <a:prstClr val="black"/>
                </a:solidFill>
              </a:rPr>
              <a:t>                                                   </a:t>
            </a:r>
          </a:p>
          <a:p>
            <a:pPr defTabSz="914400" eaLnBrk="1" fontAlgn="base" hangingPunct="1">
              <a:spcBef>
                <a:spcPct val="0"/>
              </a:spcBef>
              <a:spcAft>
                <a:spcPct val="0"/>
              </a:spcAft>
            </a:pPr>
            <a:endParaRPr lang="en-GB" dirty="0" smtClean="0">
              <a:solidFill>
                <a:prstClr val="black"/>
              </a:solidFill>
            </a:endParaRPr>
          </a:p>
        </p:txBody>
      </p:sp>
      <p:pic>
        <p:nvPicPr>
          <p:cNvPr id="9" name="Picture 8"/>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bwMode="auto">
          <a:xfrm>
            <a:off x="4355976" y="4365104"/>
            <a:ext cx="936104" cy="1296144"/>
          </a:xfrm>
          <a:prstGeom prst="rect">
            <a:avLst/>
          </a:prstGeom>
          <a:noFill/>
          <a:ln>
            <a:noFill/>
          </a:ln>
        </p:spPr>
      </p:pic>
      <p:pic>
        <p:nvPicPr>
          <p:cNvPr id="1026" name="Picture 2" descr="C:\Users\petroserv\Desktop\Lebanon Flag-1.jpg"/>
          <p:cNvPicPr>
            <a:picLocks noChangeAspect="1" noChangeArrowheads="1"/>
          </p:cNvPicPr>
          <p:nvPr/>
        </p:nvPicPr>
        <p:blipFill>
          <a:blip r:embed="rId3" cstate="print"/>
          <a:srcRect/>
          <a:stretch>
            <a:fillRect/>
          </a:stretch>
        </p:blipFill>
        <p:spPr bwMode="auto">
          <a:xfrm>
            <a:off x="2771800" y="2420888"/>
            <a:ext cx="4032448" cy="2016224"/>
          </a:xfrm>
          <a:prstGeom prst="rect">
            <a:avLst/>
          </a:prstGeom>
          <a:noFill/>
        </p:spPr>
      </p:pic>
    </p:spTree>
    <p:extLst>
      <p:ext uri="{BB962C8B-B14F-4D97-AF65-F5344CB8AC3E}">
        <p14:creationId xmlns="" xmlns:p14="http://schemas.microsoft.com/office/powerpoint/2010/main" val="1490658511"/>
      </p:ext>
    </p:extLst>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214281" y="581226"/>
            <a:ext cx="8572561" cy="17235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endParaRPr lang="en-US" sz="1400" b="1" dirty="0" smtClean="0">
              <a:latin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tabLst/>
            </a:pPr>
            <a:endParaRPr lang="en-US" sz="1400" b="1" dirty="0" smtClean="0">
              <a:latin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tabLst/>
            </a:pPr>
            <a:endParaRPr lang="en-US" sz="1400" b="1" dirty="0" smtClean="0">
              <a:latin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tabLst/>
            </a:pPr>
            <a:r>
              <a:rPr lang="en-US" sz="1600" b="1" dirty="0" smtClean="0">
                <a:latin typeface="Calibri" pitchFamily="34" charset="0"/>
                <a:cs typeface="Times New Roman" pitchFamily="18" charset="0"/>
              </a:rPr>
              <a:t>   </a:t>
            </a:r>
            <a:r>
              <a:rPr lang="en-US" sz="1600" b="1" dirty="0" smtClean="0">
                <a:solidFill>
                  <a:srgbClr val="C00000"/>
                </a:solidFill>
                <a:latin typeface="Calibri" pitchFamily="34" charset="0"/>
                <a:cs typeface="Times New Roman" pitchFamily="18" charset="0"/>
              </a:rPr>
              <a:t>Estimated Reserves Offshore Lebanon and Value based on Science: DHI &amp; Bright Spots</a:t>
            </a:r>
          </a:p>
          <a:p>
            <a:pPr lvl="0" algn="just" fontAlgn="base">
              <a:spcBef>
                <a:spcPct val="0"/>
              </a:spcBef>
              <a:spcAft>
                <a:spcPct val="0"/>
              </a:spcAft>
            </a:pPr>
            <a:r>
              <a:rPr lang="en-US" sz="1200" b="1" dirty="0" smtClean="0">
                <a:solidFill>
                  <a:srgbClr val="0070C0"/>
                </a:solidFill>
                <a:latin typeface="Calibri" pitchFamily="34" charset="0"/>
                <a:cs typeface="Times New Roman" pitchFamily="18" charset="0"/>
              </a:rPr>
              <a:t>    100TCF are equivalent to One Trillion USD. </a:t>
            </a:r>
            <a:r>
              <a:rPr lang="en-US" sz="1000" b="1" dirty="0" smtClean="0">
                <a:solidFill>
                  <a:srgbClr val="0070C0"/>
                </a:solidFill>
                <a:latin typeface="Calibri" pitchFamily="34" charset="0"/>
                <a:cs typeface="Times New Roman" pitchFamily="18" charset="0"/>
              </a:rPr>
              <a:t>Valuation is based on $ 10.0+/mcf by 2018, </a:t>
            </a:r>
            <a:r>
              <a:rPr lang="en-US" sz="1200" b="1" dirty="0" smtClean="0">
                <a:latin typeface="Calibri" pitchFamily="34" charset="0"/>
                <a:cs typeface="Times New Roman" pitchFamily="18" charset="0"/>
              </a:rPr>
              <a:t>but we will never realize the truth until we drill. </a:t>
            </a:r>
          </a:p>
          <a:p>
            <a:pPr marL="0" marR="0" lvl="0" indent="0" algn="just" defTabSz="914400" rtl="0" eaLnBrk="1" fontAlgn="base" latinLnBrk="0" hangingPunct="1">
              <a:lnSpc>
                <a:spcPct val="100000"/>
              </a:lnSpc>
              <a:spcBef>
                <a:spcPct val="0"/>
              </a:spcBef>
              <a:spcAft>
                <a:spcPct val="0"/>
              </a:spcAft>
              <a:buClrTx/>
              <a:buSzTx/>
              <a:tabLst/>
            </a:pPr>
            <a:endParaRPr lang="en-US" sz="1200" b="1" dirty="0" smtClean="0"/>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endParaRPr>
          </a:p>
        </p:txBody>
      </p:sp>
      <p:pic>
        <p:nvPicPr>
          <p:cNvPr id="3" name="Picture 2"/>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bwMode="auto">
          <a:xfrm>
            <a:off x="8388424" y="620688"/>
            <a:ext cx="648072" cy="864096"/>
          </a:xfrm>
          <a:prstGeom prst="rect">
            <a:avLst/>
          </a:prstGeom>
          <a:noFill/>
          <a:ln>
            <a:noFill/>
          </a:ln>
        </p:spPr>
      </p:pic>
      <p:pic>
        <p:nvPicPr>
          <p:cNvPr id="17410" name="Picture 2" descr="http://petroservint.com/images/resized1.jpg"/>
          <p:cNvPicPr>
            <a:picLocks noChangeAspect="1" noChangeArrowheads="1"/>
          </p:cNvPicPr>
          <p:nvPr/>
        </p:nvPicPr>
        <p:blipFill>
          <a:blip r:embed="rId3" cstate="print"/>
          <a:srcRect/>
          <a:stretch>
            <a:fillRect/>
          </a:stretch>
        </p:blipFill>
        <p:spPr bwMode="auto">
          <a:xfrm>
            <a:off x="323528" y="1844824"/>
            <a:ext cx="4176464" cy="2088232"/>
          </a:xfrm>
          <a:prstGeom prst="rect">
            <a:avLst/>
          </a:prstGeom>
          <a:noFill/>
        </p:spPr>
      </p:pic>
      <p:pic>
        <p:nvPicPr>
          <p:cNvPr id="17412" name="Picture 4" descr="http://petroservint.com/images/resized2.jpg"/>
          <p:cNvPicPr>
            <a:picLocks noChangeAspect="1" noChangeArrowheads="1"/>
          </p:cNvPicPr>
          <p:nvPr/>
        </p:nvPicPr>
        <p:blipFill>
          <a:blip r:embed="rId4" cstate="print"/>
          <a:srcRect/>
          <a:stretch>
            <a:fillRect/>
          </a:stretch>
        </p:blipFill>
        <p:spPr bwMode="auto">
          <a:xfrm>
            <a:off x="4572000" y="1844824"/>
            <a:ext cx="4464496" cy="2088232"/>
          </a:xfrm>
          <a:prstGeom prst="rect">
            <a:avLst/>
          </a:prstGeom>
          <a:noFill/>
        </p:spPr>
      </p:pic>
      <p:pic>
        <p:nvPicPr>
          <p:cNvPr id="5122" name="Picture 2" descr="http://petroservint.com/images/resized3.jpg"/>
          <p:cNvPicPr>
            <a:picLocks noChangeAspect="1" noChangeArrowheads="1"/>
          </p:cNvPicPr>
          <p:nvPr/>
        </p:nvPicPr>
        <p:blipFill>
          <a:blip r:embed="rId5" cstate="print"/>
          <a:srcRect/>
          <a:stretch>
            <a:fillRect/>
          </a:stretch>
        </p:blipFill>
        <p:spPr bwMode="auto">
          <a:xfrm>
            <a:off x="1187624" y="4149080"/>
            <a:ext cx="6912768" cy="2452489"/>
          </a:xfrm>
          <a:prstGeom prst="rect">
            <a:avLst/>
          </a:prstGeom>
          <a:noFill/>
        </p:spPr>
      </p:pic>
      <p:sp>
        <p:nvSpPr>
          <p:cNvPr id="7" name="Rectangle 6"/>
          <p:cNvSpPr/>
          <p:nvPr/>
        </p:nvSpPr>
        <p:spPr>
          <a:xfrm>
            <a:off x="323528" y="908720"/>
            <a:ext cx="5756545" cy="307777"/>
          </a:xfrm>
          <a:prstGeom prst="rect">
            <a:avLst/>
          </a:prstGeom>
        </p:spPr>
        <p:txBody>
          <a:bodyPr wrap="square">
            <a:spAutoFit/>
          </a:bodyPr>
          <a:lstStyle/>
          <a:p>
            <a:r>
              <a:rPr lang="en-US" sz="1400" b="1" dirty="0" smtClean="0"/>
              <a:t>Oil &amp; Gas Economics - 101</a:t>
            </a:r>
            <a:r>
              <a:rPr lang="en-US" sz="1400" dirty="0" smtClean="0"/>
              <a:t>: </a:t>
            </a:r>
            <a:endParaRPr lang="en-US" sz="1400" dirty="0"/>
          </a:p>
        </p:txBody>
      </p:sp>
    </p:spTree>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609600" y="6583363"/>
            <a:ext cx="1841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pPr>
            <a:endParaRPr lang="en-US" sz="1200" b="1" smtClean="0">
              <a:solidFill>
                <a:prstClr val="black"/>
              </a:solidFill>
            </a:endParaRPr>
          </a:p>
        </p:txBody>
      </p:sp>
      <p:sp>
        <p:nvSpPr>
          <p:cNvPr id="12293" name="Text Box 5"/>
          <p:cNvSpPr txBox="1">
            <a:spLocks noChangeArrowheads="1"/>
          </p:cNvSpPr>
          <p:nvPr/>
        </p:nvSpPr>
        <p:spPr bwMode="auto">
          <a:xfrm>
            <a:off x="304800" y="1524000"/>
            <a:ext cx="8382000" cy="178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pPr>
            <a:endParaRPr lang="en-GB" sz="1400" b="1" dirty="0" smtClean="0">
              <a:solidFill>
                <a:prstClr val="black"/>
              </a:solidFill>
              <a:latin typeface="Cambria" pitchFamily="18" charset="0"/>
            </a:endParaRPr>
          </a:p>
          <a:p>
            <a:pPr defTabSz="914400" eaLnBrk="1" fontAlgn="base" hangingPunct="1">
              <a:spcBef>
                <a:spcPct val="0"/>
              </a:spcBef>
              <a:spcAft>
                <a:spcPct val="0"/>
              </a:spcAft>
            </a:pPr>
            <a:endParaRPr lang="en-GB" sz="1400" b="1" dirty="0" smtClean="0">
              <a:solidFill>
                <a:prstClr val="black"/>
              </a:solidFill>
              <a:latin typeface="Cambria" pitchFamily="18" charset="0"/>
            </a:endParaRPr>
          </a:p>
          <a:p>
            <a:pPr defTabSz="914400" eaLnBrk="1" fontAlgn="base" hangingPunct="1">
              <a:spcBef>
                <a:spcPct val="0"/>
              </a:spcBef>
              <a:spcAft>
                <a:spcPct val="0"/>
              </a:spcAft>
            </a:pPr>
            <a:endParaRPr lang="en-GB" sz="1400" b="1" dirty="0" smtClean="0">
              <a:solidFill>
                <a:prstClr val="black"/>
              </a:solidFill>
              <a:latin typeface="Cambria" pitchFamily="18" charset="0"/>
            </a:endParaRPr>
          </a:p>
          <a:p>
            <a:pPr defTabSz="914400" eaLnBrk="1" fontAlgn="base" hangingPunct="1">
              <a:spcBef>
                <a:spcPct val="0"/>
              </a:spcBef>
              <a:spcAft>
                <a:spcPct val="0"/>
              </a:spcAft>
            </a:pPr>
            <a:endParaRPr lang="en-GB" sz="1400" b="1" dirty="0" smtClean="0">
              <a:solidFill>
                <a:prstClr val="black"/>
              </a:solidFill>
              <a:latin typeface="Cambria" pitchFamily="18" charset="0"/>
            </a:endParaRPr>
          </a:p>
          <a:p>
            <a:pPr defTabSz="914400" eaLnBrk="1" fontAlgn="base" hangingPunct="1">
              <a:spcBef>
                <a:spcPct val="0"/>
              </a:spcBef>
              <a:spcAft>
                <a:spcPct val="0"/>
              </a:spcAft>
            </a:pPr>
            <a:endParaRPr lang="en-GB" sz="1400" b="1" dirty="0" smtClean="0">
              <a:solidFill>
                <a:prstClr val="black"/>
              </a:solidFill>
              <a:latin typeface="Cambria" pitchFamily="18" charset="0"/>
            </a:endParaRPr>
          </a:p>
          <a:p>
            <a:pPr defTabSz="914400" eaLnBrk="1" fontAlgn="base" hangingPunct="1">
              <a:spcBef>
                <a:spcPct val="0"/>
              </a:spcBef>
              <a:spcAft>
                <a:spcPct val="0"/>
              </a:spcAft>
              <a:buFontTx/>
              <a:buChar char="•"/>
            </a:pPr>
            <a:endParaRPr lang="en-GB" sz="1400" b="1" dirty="0" smtClean="0">
              <a:solidFill>
                <a:prstClr val="black"/>
              </a:solidFill>
              <a:latin typeface="Cambria" pitchFamily="18" charset="0"/>
            </a:endParaRPr>
          </a:p>
          <a:p>
            <a:pPr defTabSz="914400" eaLnBrk="1" fontAlgn="base" hangingPunct="1">
              <a:spcBef>
                <a:spcPct val="0"/>
              </a:spcBef>
              <a:spcAft>
                <a:spcPct val="0"/>
              </a:spcAft>
            </a:pPr>
            <a:endParaRPr lang="en-GB" sz="1400" b="1" dirty="0" smtClean="0">
              <a:solidFill>
                <a:prstClr val="black"/>
              </a:solidFill>
              <a:latin typeface="Cambria" pitchFamily="18" charset="0"/>
            </a:endParaRPr>
          </a:p>
          <a:p>
            <a:pPr defTabSz="914400" eaLnBrk="1" fontAlgn="base" hangingPunct="1">
              <a:spcBef>
                <a:spcPct val="0"/>
              </a:spcBef>
              <a:spcAft>
                <a:spcPct val="0"/>
              </a:spcAft>
            </a:pPr>
            <a:endParaRPr lang="en-GB" sz="1200" b="1" dirty="0" smtClean="0">
              <a:solidFill>
                <a:prstClr val="black"/>
              </a:solidFill>
              <a:latin typeface="Cambria" pitchFamily="18" charset="0"/>
            </a:endParaRPr>
          </a:p>
        </p:txBody>
      </p:sp>
      <p:sp>
        <p:nvSpPr>
          <p:cNvPr id="12298" name="Text Box 18"/>
          <p:cNvSpPr txBox="1">
            <a:spLocks noChangeArrowheads="1"/>
          </p:cNvSpPr>
          <p:nvPr/>
        </p:nvSpPr>
        <p:spPr bwMode="auto">
          <a:xfrm>
            <a:off x="304800" y="6172200"/>
            <a:ext cx="6715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pPr>
            <a:endParaRPr lang="en-GB" sz="800" b="1" i="1" dirty="0" smtClean="0">
              <a:solidFill>
                <a:srgbClr val="0F6FC6"/>
              </a:solidFill>
            </a:endParaRPr>
          </a:p>
          <a:p>
            <a:pPr defTabSz="914400" eaLnBrk="1" fontAlgn="base" hangingPunct="1">
              <a:spcBef>
                <a:spcPct val="0"/>
              </a:spcBef>
              <a:spcAft>
                <a:spcPct val="0"/>
              </a:spcAft>
            </a:pPr>
            <a:r>
              <a:rPr lang="en-GB" sz="800" b="1" i="1" dirty="0" smtClean="0">
                <a:solidFill>
                  <a:srgbClr val="0F6FC6"/>
                </a:solidFill>
              </a:rPr>
              <a:t>NOGCL</a:t>
            </a:r>
          </a:p>
          <a:p>
            <a:pPr defTabSz="914400" eaLnBrk="1" fontAlgn="base" hangingPunct="1">
              <a:spcBef>
                <a:spcPct val="0"/>
              </a:spcBef>
              <a:spcAft>
                <a:spcPct val="0"/>
              </a:spcAft>
            </a:pPr>
            <a:endParaRPr lang="en-GB" sz="800" b="1" i="1" dirty="0" smtClean="0">
              <a:solidFill>
                <a:prstClr val="black"/>
              </a:solidFill>
            </a:endParaRPr>
          </a:p>
        </p:txBody>
      </p:sp>
      <p:pic>
        <p:nvPicPr>
          <p:cNvPr id="11" name="Picture 10"/>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bwMode="auto">
          <a:xfrm>
            <a:off x="8316416" y="620688"/>
            <a:ext cx="648072" cy="864096"/>
          </a:xfrm>
          <a:prstGeom prst="rect">
            <a:avLst/>
          </a:prstGeom>
          <a:noFill/>
          <a:ln>
            <a:noFill/>
          </a:ln>
        </p:spPr>
      </p:pic>
      <p:graphicFrame>
        <p:nvGraphicFramePr>
          <p:cNvPr id="14" name="Table 13"/>
          <p:cNvGraphicFramePr>
            <a:graphicFrameLocks noGrp="1"/>
          </p:cNvGraphicFramePr>
          <p:nvPr/>
        </p:nvGraphicFramePr>
        <p:xfrm>
          <a:off x="228601" y="1600201"/>
          <a:ext cx="8534399" cy="4568498"/>
        </p:xfrm>
        <a:graphic>
          <a:graphicData uri="http://schemas.openxmlformats.org/drawingml/2006/table">
            <a:tbl>
              <a:tblPr/>
              <a:tblGrid>
                <a:gridCol w="887767"/>
                <a:gridCol w="3102176"/>
                <a:gridCol w="2308194"/>
                <a:gridCol w="2236262"/>
              </a:tblGrid>
              <a:tr h="345134">
                <a:tc>
                  <a:txBody>
                    <a:bodyPr/>
                    <a:lstStyle/>
                    <a:p>
                      <a:pPr marL="0" marR="0" algn="just">
                        <a:spcBef>
                          <a:spcPts val="0"/>
                        </a:spcBef>
                        <a:spcAft>
                          <a:spcPts val="0"/>
                        </a:spcAft>
                      </a:pPr>
                      <a:r>
                        <a:rPr lang="en-US" sz="1300" b="1" dirty="0" smtClean="0">
                          <a:latin typeface="Times New Roman"/>
                          <a:ea typeface="Times New Roman"/>
                          <a:cs typeface="Times New Roman"/>
                        </a:rPr>
                        <a:t>     Rank</a:t>
                      </a:r>
                      <a:endParaRPr lang="en-US" sz="1000" dirty="0">
                        <a:latin typeface="Times New Roman"/>
                        <a:ea typeface="Calibri"/>
                        <a:cs typeface="Times New Roman"/>
                      </a:endParaRPr>
                    </a:p>
                  </a:txBody>
                  <a:tcPr marL="48463" marR="17308" marT="17308" marB="17308" anchor="ctr">
                    <a:lnL>
                      <a:noFill/>
                    </a:lnL>
                    <a:lnR>
                      <a:noFill/>
                    </a:lnR>
                    <a:lnT>
                      <a:noFill/>
                    </a:lnT>
                    <a:lnB>
                      <a:noFill/>
                    </a:lnB>
                    <a:solidFill>
                      <a:srgbClr val="F8F8E7"/>
                    </a:solidFill>
                  </a:tcPr>
                </a:tc>
                <a:tc>
                  <a:txBody>
                    <a:bodyPr/>
                    <a:lstStyle/>
                    <a:p>
                      <a:pPr marL="0" marR="0" algn="ctr">
                        <a:spcBef>
                          <a:spcPts val="0"/>
                        </a:spcBef>
                        <a:spcAft>
                          <a:spcPts val="0"/>
                        </a:spcAft>
                      </a:pPr>
                      <a:r>
                        <a:rPr lang="en-US" sz="1300" b="1" dirty="0" smtClean="0">
                          <a:latin typeface="Times New Roman"/>
                          <a:ea typeface="Times New Roman"/>
                          <a:cs typeface="Times New Roman"/>
                        </a:rPr>
                        <a:t>   Country</a:t>
                      </a:r>
                      <a:endParaRPr lang="en-US" sz="1000" dirty="0">
                        <a:latin typeface="Times New Roman"/>
                        <a:ea typeface="Calibri"/>
                        <a:cs typeface="Times New Roman"/>
                      </a:endParaRPr>
                    </a:p>
                  </a:txBody>
                  <a:tcPr marL="48463" marR="17308" marT="17308" marB="17308" anchor="ctr">
                    <a:lnL>
                      <a:noFill/>
                    </a:lnL>
                    <a:lnR>
                      <a:noFill/>
                    </a:lnR>
                    <a:lnB>
                      <a:noFill/>
                    </a:lnB>
                    <a:solidFill>
                      <a:srgbClr val="F8F8E7"/>
                    </a:solidFill>
                  </a:tcPr>
                </a:tc>
                <a:tc>
                  <a:txBody>
                    <a:bodyPr/>
                    <a:lstStyle/>
                    <a:p>
                      <a:pPr marL="0" marR="0" algn="just">
                        <a:spcBef>
                          <a:spcPts val="0"/>
                        </a:spcBef>
                        <a:spcAft>
                          <a:spcPts val="0"/>
                        </a:spcAft>
                      </a:pPr>
                      <a:r>
                        <a:rPr lang="en-US" sz="1300" b="1" dirty="0">
                          <a:latin typeface="Times New Roman"/>
                          <a:ea typeface="Times New Roman"/>
                          <a:cs typeface="Times New Roman"/>
                        </a:rPr>
                        <a:t>       </a:t>
                      </a:r>
                      <a:r>
                        <a:rPr lang="en-US" sz="1300" b="1" dirty="0" smtClean="0">
                          <a:latin typeface="Times New Roman"/>
                          <a:ea typeface="Times New Roman"/>
                          <a:cs typeface="Times New Roman"/>
                        </a:rPr>
                        <a:t>(</a:t>
                      </a:r>
                      <a:r>
                        <a:rPr lang="en-US" sz="1300" b="1" dirty="0">
                          <a:latin typeface="Times New Roman"/>
                          <a:ea typeface="Times New Roman"/>
                          <a:cs typeface="Times New Roman"/>
                        </a:rPr>
                        <a:t>TCF) </a:t>
                      </a:r>
                      <a:r>
                        <a:rPr lang="en-US" sz="1300" b="1" dirty="0" smtClean="0">
                          <a:latin typeface="Times New Roman"/>
                          <a:ea typeface="Times New Roman"/>
                          <a:cs typeface="Times New Roman"/>
                        </a:rPr>
                        <a:t>            Share of Total</a:t>
                      </a:r>
                      <a:endParaRPr lang="en-US" sz="1000" dirty="0">
                        <a:latin typeface="Times New Roman"/>
                        <a:ea typeface="Calibri"/>
                        <a:cs typeface="Times New Roman"/>
                      </a:endParaRPr>
                    </a:p>
                  </a:txBody>
                  <a:tcPr marL="17308" marR="17308" marT="17308" marB="17308" anchor="ctr">
                    <a:lnL>
                      <a:noFill/>
                    </a:lnL>
                    <a:lnR>
                      <a:noFill/>
                    </a:lnR>
                    <a:lnB>
                      <a:noFill/>
                    </a:lnB>
                    <a:solidFill>
                      <a:srgbClr val="F8F8E7"/>
                    </a:solidFill>
                  </a:tcPr>
                </a:tc>
                <a:tc>
                  <a:txBody>
                    <a:bodyPr/>
                    <a:lstStyle/>
                    <a:p>
                      <a:pPr marL="0" marR="0" algn="ctr">
                        <a:spcBef>
                          <a:spcPts val="0"/>
                        </a:spcBef>
                        <a:spcAft>
                          <a:spcPts val="0"/>
                        </a:spcAft>
                      </a:pPr>
                      <a:r>
                        <a:rPr lang="en-US" sz="1300" b="1" dirty="0">
                          <a:latin typeface="Times New Roman"/>
                          <a:ea typeface="Times New Roman"/>
                          <a:cs typeface="Times New Roman"/>
                        </a:rPr>
                        <a:t>Date of Information</a:t>
                      </a:r>
                      <a:endParaRPr lang="en-US" sz="1000" dirty="0">
                        <a:latin typeface="Times New Roman"/>
                        <a:ea typeface="Calibri"/>
                        <a:cs typeface="Times New Roman"/>
                      </a:endParaRPr>
                    </a:p>
                  </a:txBody>
                  <a:tcPr marL="17308" marR="17308" marT="17308" marB="17308" anchor="ctr">
                    <a:lnL>
                      <a:noFill/>
                    </a:lnL>
                    <a:lnR>
                      <a:noFill/>
                    </a:lnR>
                    <a:lnB>
                      <a:noFill/>
                    </a:lnB>
                    <a:solidFill>
                      <a:srgbClr val="F8F8E7"/>
                    </a:solidFill>
                  </a:tcPr>
                </a:tc>
              </a:tr>
              <a:tr h="226000">
                <a:tc gridSpan="4">
                  <a:txBody>
                    <a:bodyPr/>
                    <a:lstStyle/>
                    <a:p>
                      <a:pPr algn="ctr"/>
                      <a:endParaRPr lang="en-US" sz="1000" dirty="0">
                        <a:latin typeface="Calibri"/>
                        <a:ea typeface="Times New Roman"/>
                        <a:cs typeface="Times New Roman"/>
                      </a:endParaRPr>
                    </a:p>
                  </a:txBody>
                  <a:tcPr marL="0" marR="0" marT="0" marB="0"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77894">
                <a:tc>
                  <a:txBody>
                    <a:bodyPr/>
                    <a:lstStyle/>
                    <a:p>
                      <a:pPr marL="0" marR="0" algn="ctr">
                        <a:spcBef>
                          <a:spcPts val="0"/>
                        </a:spcBef>
                        <a:spcAft>
                          <a:spcPts val="0"/>
                        </a:spcAft>
                      </a:pPr>
                      <a:r>
                        <a:rPr lang="en-US" sz="1100">
                          <a:latin typeface="Times New Roman"/>
                          <a:ea typeface="Times New Roman"/>
                          <a:cs typeface="Times New Roman"/>
                        </a:rPr>
                        <a:t>1</a:t>
                      </a:r>
                      <a:endParaRPr lang="en-US" sz="1000">
                        <a:latin typeface="Times New Roman"/>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l">
                        <a:spcBef>
                          <a:spcPts val="0"/>
                        </a:spcBef>
                        <a:spcAft>
                          <a:spcPts val="0"/>
                        </a:spcAft>
                      </a:pPr>
                      <a:r>
                        <a:rPr lang="en-US" sz="1100" b="1" u="none" dirty="0" smtClean="0">
                          <a:solidFill>
                            <a:srgbClr val="0000FF"/>
                          </a:solidFill>
                          <a:latin typeface="Times New Roman"/>
                          <a:ea typeface="Times New Roman"/>
                          <a:cs typeface="Times New Roman"/>
                        </a:rPr>
                        <a:t>                           </a:t>
                      </a:r>
                      <a:r>
                        <a:rPr lang="en-US" sz="1100" b="1" u="none" baseline="0" dirty="0" smtClean="0">
                          <a:solidFill>
                            <a:srgbClr val="0000FF"/>
                          </a:solidFill>
                          <a:latin typeface="Times New Roman"/>
                          <a:ea typeface="Times New Roman"/>
                          <a:cs typeface="Times New Roman"/>
                        </a:rPr>
                        <a:t>      </a:t>
                      </a:r>
                      <a:r>
                        <a:rPr lang="en-US" sz="1100" b="1" u="none" dirty="0" smtClean="0">
                          <a:solidFill>
                            <a:srgbClr val="0000FF"/>
                          </a:solidFill>
                          <a:latin typeface="Times New Roman"/>
                          <a:ea typeface="Times New Roman"/>
                          <a:cs typeface="Times New Roman"/>
                        </a:rPr>
                        <a:t>    </a:t>
                      </a:r>
                      <a:r>
                        <a:rPr lang="en-US" sz="1100" b="1" dirty="0" smtClean="0">
                          <a:solidFill>
                            <a:srgbClr val="0000FF"/>
                          </a:solidFill>
                          <a:latin typeface="Times New Roman"/>
                          <a:ea typeface="Times New Roman"/>
                          <a:cs typeface="Times New Roman"/>
                        </a:rPr>
                        <a:t>  </a:t>
                      </a:r>
                      <a:r>
                        <a:rPr lang="en-US" sz="1100" b="1" baseline="0" dirty="0" smtClean="0">
                          <a:solidFill>
                            <a:srgbClr val="0000FF"/>
                          </a:solidFill>
                          <a:latin typeface="Times New Roman"/>
                          <a:ea typeface="Times New Roman"/>
                          <a:cs typeface="Times New Roman"/>
                        </a:rPr>
                        <a:t> </a:t>
                      </a:r>
                      <a:r>
                        <a:rPr lang="en-US" sz="1400" b="1" baseline="0" dirty="0" smtClean="0">
                          <a:solidFill>
                            <a:srgbClr val="0000FF"/>
                          </a:solidFill>
                          <a:latin typeface="Times New Roman"/>
                          <a:ea typeface="Times New Roman"/>
                          <a:cs typeface="Times New Roman"/>
                        </a:rPr>
                        <a:t>Russia</a:t>
                      </a:r>
                      <a:endParaRPr lang="en-US" sz="1400" dirty="0">
                        <a:latin typeface="Times New Roman"/>
                        <a:ea typeface="Calibri"/>
                        <a:cs typeface="Times New Roman"/>
                      </a:endParaRPr>
                    </a:p>
                  </a:txBody>
                  <a:tcPr marL="48463" marR="0" marT="77311" marB="77311" anchor="ctr">
                    <a:lnL>
                      <a:noFill/>
                    </a:lnL>
                    <a:lnR>
                      <a:noFill/>
                    </a:lnR>
                    <a:lnT>
                      <a:noFill/>
                    </a:lnT>
                    <a:lnB>
                      <a:noFill/>
                    </a:lnB>
                    <a:solidFill>
                      <a:srgbClr val="FFFFFF"/>
                    </a:solidFill>
                  </a:tcPr>
                </a:tc>
                <a:tc>
                  <a:txBody>
                    <a:bodyPr/>
                    <a:lstStyle/>
                    <a:p>
                      <a:pPr marL="0" marR="0" algn="just">
                        <a:spcBef>
                          <a:spcPts val="0"/>
                        </a:spcBef>
                        <a:spcAft>
                          <a:spcPts val="0"/>
                        </a:spcAft>
                      </a:pPr>
                      <a:r>
                        <a:rPr lang="en-US" sz="1100" dirty="0">
                          <a:latin typeface="Times New Roman"/>
                          <a:ea typeface="Times New Roman"/>
                          <a:cs typeface="Times New Roman"/>
                        </a:rPr>
                        <a:t>  </a:t>
                      </a:r>
                      <a:r>
                        <a:rPr lang="en-US" sz="1100" dirty="0" smtClean="0">
                          <a:latin typeface="Times New Roman"/>
                          <a:ea typeface="Times New Roman"/>
                          <a:cs typeface="Times New Roman"/>
                        </a:rPr>
                        <a:t>          1,680</a:t>
                      </a:r>
                      <a:r>
                        <a:rPr lang="en-US" sz="1100" baseline="0" dirty="0" smtClean="0">
                          <a:latin typeface="Times New Roman"/>
                          <a:ea typeface="Times New Roman"/>
                          <a:cs typeface="Times New Roman"/>
                        </a:rPr>
                        <a:t>                            25%</a:t>
                      </a:r>
                      <a:endParaRPr lang="en-US" sz="1000" dirty="0">
                        <a:latin typeface="Times New Roman"/>
                        <a:ea typeface="Calibri"/>
                        <a:cs typeface="Times New Roman"/>
                      </a:endParaRPr>
                    </a:p>
                  </a:txBody>
                  <a:tcPr marL="0" marR="48463" marT="0" marB="0" anchor="ctr">
                    <a:lnL>
                      <a:noFill/>
                    </a:lnL>
                    <a:lnR>
                      <a:noFill/>
                    </a:lnR>
                    <a:lnT>
                      <a:noFill/>
                    </a:lnT>
                    <a:lnB>
                      <a:noFill/>
                    </a:lnB>
                    <a:solidFill>
                      <a:srgbClr val="FFFFFF"/>
                    </a:solidFill>
                  </a:tcPr>
                </a:tc>
                <a:tc>
                  <a:txBody>
                    <a:bodyPr/>
                    <a:lstStyle/>
                    <a:p>
                      <a:pPr marL="0" marR="0" algn="l">
                        <a:spcBef>
                          <a:spcPts val="0"/>
                        </a:spcBef>
                        <a:spcAft>
                          <a:spcPts val="0"/>
                        </a:spcAft>
                      </a:pPr>
                      <a:r>
                        <a:rPr lang="en-US" sz="1100" dirty="0">
                          <a:latin typeface="Times New Roman"/>
                          <a:ea typeface="Times New Roman"/>
                          <a:cs typeface="Times New Roman"/>
                        </a:rPr>
                        <a:t> </a:t>
                      </a:r>
                      <a:r>
                        <a:rPr lang="en-US" sz="1100" dirty="0" smtClean="0">
                          <a:latin typeface="Times New Roman"/>
                          <a:ea typeface="Times New Roman"/>
                          <a:cs typeface="Times New Roman"/>
                        </a:rPr>
                        <a:t>                  2014 </a:t>
                      </a:r>
                      <a:r>
                        <a:rPr lang="en-US" sz="1100" dirty="0">
                          <a:latin typeface="Times New Roman"/>
                          <a:ea typeface="Times New Roman"/>
                          <a:cs typeface="Times New Roman"/>
                        </a:rPr>
                        <a:t>Estimated</a:t>
                      </a:r>
                      <a:endParaRPr lang="en-US" sz="1000" dirty="0">
                        <a:latin typeface="Times New Roman"/>
                        <a:ea typeface="Calibri"/>
                        <a:cs typeface="Times New Roman"/>
                      </a:endParaRPr>
                    </a:p>
                  </a:txBody>
                  <a:tcPr marL="77311" marR="0" marT="0" marB="0" anchor="ctr">
                    <a:lnL>
                      <a:noFill/>
                    </a:lnL>
                    <a:lnR>
                      <a:noFill/>
                    </a:lnR>
                    <a:lnT>
                      <a:noFill/>
                    </a:lnT>
                    <a:lnB>
                      <a:noFill/>
                    </a:lnB>
                    <a:solidFill>
                      <a:srgbClr val="FFFFFF"/>
                    </a:solidFill>
                  </a:tcPr>
                </a:tc>
              </a:tr>
              <a:tr h="226000">
                <a:tc gridSpan="4">
                  <a:txBody>
                    <a:bodyPr/>
                    <a:lstStyle/>
                    <a:p>
                      <a:pPr algn="ctr"/>
                      <a:endParaRPr lang="en-US" sz="1000" dirty="0">
                        <a:latin typeface="Calibri"/>
                        <a:ea typeface="Times New Roman"/>
                        <a:cs typeface="Times New Roman"/>
                      </a:endParaRPr>
                    </a:p>
                  </a:txBody>
                  <a:tcPr marL="0" marR="0" marT="0" marB="0" anchor="ctr">
                    <a:lnL>
                      <a:noFill/>
                    </a:lnL>
                    <a:lnR>
                      <a:noFill/>
                    </a:lnR>
                    <a:lnT>
                      <a:noFill/>
                    </a:lnT>
                    <a:lnB>
                      <a:noFill/>
                    </a:lnB>
                    <a:solidFill>
                      <a:srgbClr val="EEEEEE"/>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77894">
                <a:tc>
                  <a:txBody>
                    <a:bodyPr/>
                    <a:lstStyle/>
                    <a:p>
                      <a:pPr marL="0" marR="0" algn="ctr">
                        <a:spcBef>
                          <a:spcPts val="0"/>
                        </a:spcBef>
                        <a:spcAft>
                          <a:spcPts val="0"/>
                        </a:spcAft>
                      </a:pPr>
                      <a:r>
                        <a:rPr lang="en-US" sz="1100">
                          <a:latin typeface="Times New Roman"/>
                          <a:ea typeface="Times New Roman"/>
                          <a:cs typeface="Times New Roman"/>
                        </a:rPr>
                        <a:t>2</a:t>
                      </a:r>
                      <a:endParaRPr lang="en-US" sz="1000">
                        <a:latin typeface="Times New Roman"/>
                        <a:ea typeface="Calibri"/>
                        <a:cs typeface="Times New Roman"/>
                      </a:endParaRPr>
                    </a:p>
                  </a:txBody>
                  <a:tcPr marL="0" marR="0" marT="0" marB="0" anchor="ctr">
                    <a:lnL>
                      <a:noFill/>
                    </a:lnL>
                    <a:lnR>
                      <a:noFill/>
                    </a:lnR>
                    <a:lnT>
                      <a:noFill/>
                    </a:lnT>
                    <a:lnB>
                      <a:noFill/>
                    </a:lnB>
                    <a:solidFill>
                      <a:srgbClr val="EEEEEE"/>
                    </a:solidFill>
                  </a:tcPr>
                </a:tc>
                <a:tc>
                  <a:txBody>
                    <a:bodyPr/>
                    <a:lstStyle/>
                    <a:p>
                      <a:pPr marL="0" marR="0" algn="l">
                        <a:spcBef>
                          <a:spcPts val="0"/>
                        </a:spcBef>
                        <a:spcAft>
                          <a:spcPts val="0"/>
                        </a:spcAft>
                      </a:pPr>
                      <a:r>
                        <a:rPr lang="en-US" sz="1100" b="1" dirty="0" smtClean="0">
                          <a:solidFill>
                            <a:srgbClr val="0000FF"/>
                          </a:solidFill>
                          <a:latin typeface="Times New Roman"/>
                          <a:ea typeface="Times New Roman"/>
                          <a:cs typeface="Times New Roman"/>
                        </a:rPr>
                        <a:t>                                          </a:t>
                      </a:r>
                      <a:r>
                        <a:rPr lang="en-US" sz="1400" b="1" dirty="0" smtClean="0">
                          <a:solidFill>
                            <a:srgbClr val="0000FF"/>
                          </a:solidFill>
                          <a:latin typeface="Times New Roman"/>
                          <a:ea typeface="Times New Roman"/>
                          <a:cs typeface="Times New Roman"/>
                        </a:rPr>
                        <a:t>Iran</a:t>
                      </a:r>
                      <a:endParaRPr lang="en-US" sz="1400" dirty="0">
                        <a:latin typeface="Times New Roman"/>
                        <a:ea typeface="Calibri"/>
                        <a:cs typeface="Times New Roman"/>
                      </a:endParaRPr>
                    </a:p>
                  </a:txBody>
                  <a:tcPr marL="48463" marR="0" marT="77311" marB="77311" anchor="ctr">
                    <a:lnL>
                      <a:noFill/>
                    </a:lnL>
                    <a:lnR>
                      <a:noFill/>
                    </a:lnR>
                    <a:lnT>
                      <a:noFill/>
                    </a:lnT>
                    <a:lnB>
                      <a:noFill/>
                    </a:lnB>
                    <a:solidFill>
                      <a:srgbClr val="EEEEEE"/>
                    </a:solidFill>
                  </a:tcPr>
                </a:tc>
                <a:tc>
                  <a:txBody>
                    <a:bodyPr/>
                    <a:lstStyle/>
                    <a:p>
                      <a:pPr marL="0" marR="0" algn="just">
                        <a:spcBef>
                          <a:spcPts val="0"/>
                        </a:spcBef>
                        <a:spcAft>
                          <a:spcPts val="0"/>
                        </a:spcAft>
                      </a:pPr>
                      <a:r>
                        <a:rPr lang="en-US" sz="1100" dirty="0">
                          <a:latin typeface="Times New Roman"/>
                          <a:ea typeface="Times New Roman"/>
                          <a:cs typeface="Times New Roman"/>
                        </a:rPr>
                        <a:t>        </a:t>
                      </a:r>
                      <a:r>
                        <a:rPr lang="en-US" sz="1100" dirty="0" smtClean="0">
                          <a:latin typeface="Times New Roman"/>
                          <a:ea typeface="Times New Roman"/>
                          <a:cs typeface="Times New Roman"/>
                        </a:rPr>
                        <a:t>    1,190                            17%</a:t>
                      </a:r>
                      <a:endParaRPr lang="en-US" sz="1000" dirty="0">
                        <a:latin typeface="Times New Roman"/>
                        <a:ea typeface="Calibri"/>
                        <a:cs typeface="Times New Roman"/>
                      </a:endParaRPr>
                    </a:p>
                  </a:txBody>
                  <a:tcPr marL="0" marR="48463" marT="0" marB="0" anchor="ctr">
                    <a:lnL>
                      <a:noFill/>
                    </a:lnL>
                    <a:lnR>
                      <a:noFill/>
                    </a:lnR>
                    <a:lnT>
                      <a:noFill/>
                    </a:lnT>
                    <a:lnB>
                      <a:noFill/>
                    </a:lnB>
                    <a:solidFill>
                      <a:srgbClr val="EEEEEE"/>
                    </a:solidFill>
                  </a:tcPr>
                </a:tc>
                <a:tc>
                  <a:txBody>
                    <a:bodyPr/>
                    <a:lstStyle/>
                    <a:p>
                      <a:pPr marL="0" marR="0" algn="l">
                        <a:spcBef>
                          <a:spcPts val="0"/>
                        </a:spcBef>
                        <a:spcAft>
                          <a:spcPts val="0"/>
                        </a:spcAft>
                      </a:pPr>
                      <a:r>
                        <a:rPr lang="en-US" sz="1100" dirty="0">
                          <a:latin typeface="Times New Roman"/>
                          <a:ea typeface="Times New Roman"/>
                          <a:cs typeface="Times New Roman"/>
                        </a:rPr>
                        <a:t> </a:t>
                      </a:r>
                      <a:r>
                        <a:rPr lang="en-US" sz="1100" dirty="0" smtClean="0">
                          <a:latin typeface="Times New Roman"/>
                          <a:ea typeface="Times New Roman"/>
                          <a:cs typeface="Times New Roman"/>
                        </a:rPr>
                        <a:t>                          2014 </a:t>
                      </a:r>
                      <a:endParaRPr lang="en-US" sz="1000" dirty="0">
                        <a:latin typeface="Times New Roman"/>
                        <a:ea typeface="Calibri"/>
                        <a:cs typeface="Times New Roman"/>
                      </a:endParaRPr>
                    </a:p>
                  </a:txBody>
                  <a:tcPr marL="77311" marR="0" marT="0" marB="0" anchor="ctr">
                    <a:lnL>
                      <a:noFill/>
                    </a:lnL>
                    <a:lnR>
                      <a:noFill/>
                    </a:lnR>
                    <a:lnT>
                      <a:noFill/>
                    </a:lnT>
                    <a:lnB>
                      <a:noFill/>
                    </a:lnB>
                    <a:solidFill>
                      <a:srgbClr val="EEEEEE"/>
                    </a:solidFill>
                  </a:tcPr>
                </a:tc>
              </a:tr>
              <a:tr h="226000">
                <a:tc gridSpan="4">
                  <a:txBody>
                    <a:bodyPr/>
                    <a:lstStyle/>
                    <a:p>
                      <a:pPr algn="ctr"/>
                      <a:endParaRPr lang="en-US" sz="1000" dirty="0">
                        <a:latin typeface="Calibri"/>
                        <a:ea typeface="Times New Roman"/>
                        <a:cs typeface="Times New Roman"/>
                      </a:endParaRPr>
                    </a:p>
                  </a:txBody>
                  <a:tcPr marL="0" marR="0" marT="0" marB="0"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77894">
                <a:tc>
                  <a:txBody>
                    <a:bodyPr/>
                    <a:lstStyle/>
                    <a:p>
                      <a:pPr marL="0" marR="0" algn="ctr">
                        <a:spcBef>
                          <a:spcPts val="0"/>
                        </a:spcBef>
                        <a:spcAft>
                          <a:spcPts val="0"/>
                        </a:spcAft>
                      </a:pPr>
                      <a:r>
                        <a:rPr lang="en-US" sz="1100">
                          <a:latin typeface="Times New Roman"/>
                          <a:ea typeface="Times New Roman"/>
                          <a:cs typeface="Times New Roman"/>
                        </a:rPr>
                        <a:t>3</a:t>
                      </a:r>
                      <a:endParaRPr lang="en-US" sz="1000">
                        <a:latin typeface="Times New Roman"/>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l">
                        <a:spcBef>
                          <a:spcPts val="0"/>
                        </a:spcBef>
                        <a:spcAft>
                          <a:spcPts val="0"/>
                        </a:spcAft>
                      </a:pPr>
                      <a:r>
                        <a:rPr lang="en-US" sz="1100" b="1" dirty="0" smtClean="0">
                          <a:solidFill>
                            <a:srgbClr val="0000FF"/>
                          </a:solidFill>
                          <a:latin typeface="Times New Roman"/>
                          <a:ea typeface="Times New Roman"/>
                          <a:cs typeface="Times New Roman"/>
                        </a:rPr>
                        <a:t>                                         </a:t>
                      </a:r>
                      <a:r>
                        <a:rPr lang="en-US" sz="1400" b="1" dirty="0" smtClean="0">
                          <a:solidFill>
                            <a:srgbClr val="0000FF"/>
                          </a:solidFill>
                          <a:latin typeface="Times New Roman"/>
                          <a:ea typeface="Times New Roman"/>
                          <a:cs typeface="Times New Roman"/>
                        </a:rPr>
                        <a:t>Qatar</a:t>
                      </a:r>
                      <a:endParaRPr lang="en-US" sz="1400" dirty="0">
                        <a:latin typeface="Times New Roman"/>
                        <a:ea typeface="Calibri"/>
                        <a:cs typeface="Times New Roman"/>
                      </a:endParaRPr>
                    </a:p>
                  </a:txBody>
                  <a:tcPr marL="48463" marR="0" marT="77311" marB="77311" anchor="ctr">
                    <a:lnL>
                      <a:noFill/>
                    </a:lnL>
                    <a:lnR>
                      <a:noFill/>
                    </a:lnR>
                    <a:lnT>
                      <a:noFill/>
                    </a:lnT>
                    <a:lnB>
                      <a:noFill/>
                    </a:lnB>
                    <a:solidFill>
                      <a:srgbClr val="FFFFFF"/>
                    </a:solidFill>
                  </a:tcPr>
                </a:tc>
                <a:tc>
                  <a:txBody>
                    <a:bodyPr/>
                    <a:lstStyle/>
                    <a:p>
                      <a:pPr marL="0" marR="0" algn="just">
                        <a:spcBef>
                          <a:spcPts val="0"/>
                        </a:spcBef>
                        <a:spcAft>
                          <a:spcPts val="0"/>
                        </a:spcAft>
                      </a:pPr>
                      <a:r>
                        <a:rPr lang="en-US" sz="1100" dirty="0">
                          <a:latin typeface="Times New Roman"/>
                          <a:ea typeface="Times New Roman"/>
                          <a:cs typeface="Times New Roman"/>
                        </a:rPr>
                        <a:t>          </a:t>
                      </a:r>
                      <a:r>
                        <a:rPr lang="en-US" sz="1100" dirty="0" smtClean="0">
                          <a:latin typeface="Times New Roman"/>
                          <a:ea typeface="Times New Roman"/>
                          <a:cs typeface="Times New Roman"/>
                        </a:rPr>
                        <a:t>     890</a:t>
                      </a:r>
                      <a:r>
                        <a:rPr lang="en-US" sz="1100" baseline="0" dirty="0" smtClean="0">
                          <a:latin typeface="Times New Roman"/>
                          <a:ea typeface="Times New Roman"/>
                          <a:cs typeface="Times New Roman"/>
                        </a:rPr>
                        <a:t>                             14%</a:t>
                      </a:r>
                      <a:endParaRPr lang="en-US" sz="1000" dirty="0">
                        <a:latin typeface="Times New Roman"/>
                        <a:ea typeface="Calibri"/>
                        <a:cs typeface="Times New Roman"/>
                      </a:endParaRPr>
                    </a:p>
                  </a:txBody>
                  <a:tcPr marL="0" marR="48463" marT="0" marB="0" anchor="ctr">
                    <a:lnL>
                      <a:noFill/>
                    </a:lnL>
                    <a:lnR>
                      <a:noFill/>
                    </a:lnR>
                    <a:lnT>
                      <a:noFill/>
                    </a:lnT>
                    <a:lnB>
                      <a:noFill/>
                    </a:lnB>
                    <a:solidFill>
                      <a:srgbClr val="FFFFFF"/>
                    </a:solidFill>
                  </a:tcPr>
                </a:tc>
                <a:tc>
                  <a:txBody>
                    <a:bodyPr/>
                    <a:lstStyle/>
                    <a:p>
                      <a:pPr marL="0" marR="0" algn="l">
                        <a:spcBef>
                          <a:spcPts val="0"/>
                        </a:spcBef>
                        <a:spcAft>
                          <a:spcPts val="0"/>
                        </a:spcAft>
                      </a:pPr>
                      <a:r>
                        <a:rPr lang="en-US" sz="1100" dirty="0" smtClean="0">
                          <a:latin typeface="Times New Roman"/>
                          <a:ea typeface="Times New Roman"/>
                          <a:cs typeface="Times New Roman"/>
                        </a:rPr>
                        <a:t>                           2014 </a:t>
                      </a:r>
                      <a:endParaRPr lang="en-US" sz="1000" dirty="0">
                        <a:latin typeface="Times New Roman"/>
                        <a:ea typeface="Calibri"/>
                        <a:cs typeface="Times New Roman"/>
                      </a:endParaRPr>
                    </a:p>
                  </a:txBody>
                  <a:tcPr marL="77311" marR="0" marT="0" marB="0" anchor="ctr">
                    <a:lnL>
                      <a:noFill/>
                    </a:lnL>
                    <a:lnR>
                      <a:noFill/>
                    </a:lnR>
                    <a:lnT>
                      <a:noFill/>
                    </a:lnT>
                    <a:lnB>
                      <a:noFill/>
                    </a:lnB>
                    <a:solidFill>
                      <a:srgbClr val="FFFFFF"/>
                    </a:solidFill>
                  </a:tcPr>
                </a:tc>
              </a:tr>
              <a:tr h="226000">
                <a:tc gridSpan="4">
                  <a:txBody>
                    <a:bodyPr/>
                    <a:lstStyle/>
                    <a:p>
                      <a:pPr algn="ctr"/>
                      <a:endParaRPr lang="en-US" sz="1000">
                        <a:latin typeface="Calibri"/>
                        <a:ea typeface="Times New Roman"/>
                        <a:cs typeface="Times New Roman"/>
                      </a:endParaRPr>
                    </a:p>
                  </a:txBody>
                  <a:tcPr marL="0" marR="0" marT="0" marB="0" anchor="ctr">
                    <a:lnL>
                      <a:noFill/>
                    </a:lnL>
                    <a:lnR>
                      <a:noFill/>
                    </a:lnR>
                    <a:lnT>
                      <a:noFill/>
                    </a:lnT>
                    <a:lnB>
                      <a:noFill/>
                    </a:lnB>
                    <a:solidFill>
                      <a:srgbClr val="EEEEEE"/>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77894">
                <a:tc>
                  <a:txBody>
                    <a:bodyPr/>
                    <a:lstStyle/>
                    <a:p>
                      <a:pPr marL="0" marR="0" algn="ctr">
                        <a:spcBef>
                          <a:spcPts val="0"/>
                        </a:spcBef>
                        <a:spcAft>
                          <a:spcPts val="0"/>
                        </a:spcAft>
                      </a:pPr>
                      <a:r>
                        <a:rPr lang="en-US" sz="1100">
                          <a:latin typeface="Times New Roman"/>
                          <a:ea typeface="Times New Roman"/>
                          <a:cs typeface="Times New Roman"/>
                        </a:rPr>
                        <a:t>4</a:t>
                      </a:r>
                      <a:endParaRPr lang="en-US" sz="1000">
                        <a:latin typeface="Times New Roman"/>
                        <a:ea typeface="Calibri"/>
                        <a:cs typeface="Times New Roman"/>
                      </a:endParaRPr>
                    </a:p>
                  </a:txBody>
                  <a:tcPr marL="0" marR="0" marT="0" marB="0" anchor="ctr">
                    <a:lnL>
                      <a:noFill/>
                    </a:lnL>
                    <a:lnR>
                      <a:noFill/>
                    </a:lnR>
                    <a:lnT>
                      <a:noFill/>
                    </a:lnT>
                    <a:lnB>
                      <a:noFill/>
                    </a:lnB>
                    <a:solidFill>
                      <a:srgbClr val="EEEEEE"/>
                    </a:solidFill>
                  </a:tcPr>
                </a:tc>
                <a:tc>
                  <a:txBody>
                    <a:bodyPr/>
                    <a:lstStyle/>
                    <a:p>
                      <a:pPr marL="0" marR="0" algn="l">
                        <a:spcBef>
                          <a:spcPts val="0"/>
                        </a:spcBef>
                        <a:spcAft>
                          <a:spcPts val="0"/>
                        </a:spcAft>
                      </a:pPr>
                      <a:r>
                        <a:rPr lang="en-US" sz="1100" b="1" dirty="0" smtClean="0">
                          <a:solidFill>
                            <a:srgbClr val="0000FF"/>
                          </a:solidFill>
                          <a:latin typeface="Times New Roman"/>
                          <a:ea typeface="Times New Roman"/>
                          <a:cs typeface="Times New Roman"/>
                        </a:rPr>
                        <a:t>                                 </a:t>
                      </a:r>
                      <a:r>
                        <a:rPr lang="en-US" sz="1400" b="1" baseline="0" dirty="0" smtClean="0">
                          <a:solidFill>
                            <a:srgbClr val="0000FF"/>
                          </a:solidFill>
                          <a:latin typeface="Times New Roman"/>
                          <a:ea typeface="Times New Roman"/>
                          <a:cs typeface="Times New Roman"/>
                        </a:rPr>
                        <a:t>       USA</a:t>
                      </a:r>
                      <a:endParaRPr lang="en-US" sz="1400" dirty="0">
                        <a:latin typeface="Times New Roman"/>
                        <a:ea typeface="Calibri"/>
                        <a:cs typeface="Times New Roman"/>
                      </a:endParaRPr>
                    </a:p>
                  </a:txBody>
                  <a:tcPr marL="48463" marR="0" marT="77311" marB="77311" anchor="ctr">
                    <a:lnL>
                      <a:noFill/>
                    </a:lnL>
                    <a:lnR>
                      <a:noFill/>
                    </a:lnR>
                    <a:lnT>
                      <a:noFill/>
                    </a:lnT>
                    <a:lnB>
                      <a:noFill/>
                    </a:lnB>
                    <a:solidFill>
                      <a:srgbClr val="EEEEEE"/>
                    </a:solidFill>
                  </a:tcPr>
                </a:tc>
                <a:tc>
                  <a:txBody>
                    <a:bodyPr/>
                    <a:lstStyle/>
                    <a:p>
                      <a:pPr marL="0" marR="0" algn="just">
                        <a:spcBef>
                          <a:spcPts val="0"/>
                        </a:spcBef>
                        <a:spcAft>
                          <a:spcPts val="0"/>
                        </a:spcAft>
                      </a:pPr>
                      <a:r>
                        <a:rPr lang="en-US" sz="1100" dirty="0">
                          <a:latin typeface="Times New Roman"/>
                          <a:ea typeface="Times New Roman"/>
                          <a:cs typeface="Times New Roman"/>
                        </a:rPr>
                        <a:t>         </a:t>
                      </a:r>
                      <a:r>
                        <a:rPr lang="en-US" sz="1100" dirty="0" smtClean="0">
                          <a:latin typeface="Times New Roman"/>
                          <a:ea typeface="Times New Roman"/>
                          <a:cs typeface="Times New Roman"/>
                        </a:rPr>
                        <a:t>      308</a:t>
                      </a:r>
                      <a:r>
                        <a:rPr lang="en-US" sz="1100" baseline="0" dirty="0" smtClean="0">
                          <a:latin typeface="Times New Roman"/>
                          <a:ea typeface="Times New Roman"/>
                          <a:cs typeface="Times New Roman"/>
                        </a:rPr>
                        <a:t>                             5.0%</a:t>
                      </a:r>
                      <a:endParaRPr lang="en-US" sz="1000" dirty="0">
                        <a:latin typeface="Times New Roman"/>
                        <a:ea typeface="Calibri"/>
                        <a:cs typeface="Times New Roman"/>
                      </a:endParaRPr>
                    </a:p>
                  </a:txBody>
                  <a:tcPr marL="0" marR="48463" marT="0" marB="0" anchor="ctr">
                    <a:lnL>
                      <a:noFill/>
                    </a:lnL>
                    <a:lnR>
                      <a:noFill/>
                    </a:lnR>
                    <a:lnT>
                      <a:noFill/>
                    </a:lnT>
                    <a:lnB>
                      <a:noFill/>
                    </a:lnB>
                    <a:solidFill>
                      <a:srgbClr val="EEEEEE"/>
                    </a:solidFill>
                  </a:tcPr>
                </a:tc>
                <a:tc>
                  <a:txBody>
                    <a:bodyPr/>
                    <a:lstStyle/>
                    <a:p>
                      <a:pPr marL="0" marR="0" algn="l">
                        <a:spcBef>
                          <a:spcPts val="0"/>
                        </a:spcBef>
                        <a:spcAft>
                          <a:spcPts val="0"/>
                        </a:spcAft>
                      </a:pPr>
                      <a:r>
                        <a:rPr lang="en-US" sz="1100" dirty="0" smtClean="0">
                          <a:latin typeface="Times New Roman"/>
                          <a:ea typeface="Times New Roman"/>
                          <a:cs typeface="Times New Roman"/>
                        </a:rPr>
                        <a:t>                            2014 </a:t>
                      </a:r>
                      <a:endParaRPr lang="en-US" sz="1000" dirty="0">
                        <a:latin typeface="Times New Roman"/>
                        <a:ea typeface="Calibri"/>
                        <a:cs typeface="Times New Roman"/>
                      </a:endParaRPr>
                    </a:p>
                  </a:txBody>
                  <a:tcPr marL="77311" marR="0" marT="0" marB="0" anchor="ctr">
                    <a:lnL>
                      <a:noFill/>
                    </a:lnL>
                    <a:lnR>
                      <a:noFill/>
                    </a:lnR>
                    <a:lnT>
                      <a:noFill/>
                    </a:lnT>
                    <a:lnB>
                      <a:noFill/>
                    </a:lnB>
                    <a:solidFill>
                      <a:srgbClr val="EEEEEE"/>
                    </a:solidFill>
                  </a:tcPr>
                </a:tc>
              </a:tr>
              <a:tr h="226000">
                <a:tc gridSpan="4">
                  <a:txBody>
                    <a:bodyPr/>
                    <a:lstStyle/>
                    <a:p>
                      <a:pPr algn="ctr"/>
                      <a:endParaRPr lang="en-US" sz="1000">
                        <a:latin typeface="Calibri"/>
                        <a:ea typeface="Times New Roman"/>
                        <a:cs typeface="Times New Roman"/>
                      </a:endParaRPr>
                    </a:p>
                  </a:txBody>
                  <a:tcPr marL="0" marR="0" marT="0" marB="0"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77894">
                <a:tc>
                  <a:txBody>
                    <a:bodyPr/>
                    <a:lstStyle/>
                    <a:p>
                      <a:pPr marL="0" marR="0" algn="ctr">
                        <a:spcBef>
                          <a:spcPts val="0"/>
                        </a:spcBef>
                        <a:spcAft>
                          <a:spcPts val="0"/>
                        </a:spcAft>
                      </a:pPr>
                      <a:r>
                        <a:rPr lang="en-US" sz="1100">
                          <a:latin typeface="Times New Roman"/>
                          <a:ea typeface="Times New Roman"/>
                          <a:cs typeface="Times New Roman"/>
                        </a:rPr>
                        <a:t>5</a:t>
                      </a:r>
                      <a:endParaRPr lang="en-US" sz="1000">
                        <a:latin typeface="Times New Roman"/>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l">
                        <a:spcBef>
                          <a:spcPts val="0"/>
                        </a:spcBef>
                        <a:spcAft>
                          <a:spcPts val="0"/>
                        </a:spcAft>
                      </a:pPr>
                      <a:r>
                        <a:rPr lang="en-US" sz="1100" b="1" dirty="0" smtClean="0">
                          <a:solidFill>
                            <a:srgbClr val="0000FF"/>
                          </a:solidFill>
                          <a:latin typeface="Times New Roman"/>
                          <a:ea typeface="Times New Roman"/>
                          <a:cs typeface="Times New Roman"/>
                        </a:rPr>
                        <a:t>                                  </a:t>
                      </a:r>
                      <a:r>
                        <a:rPr lang="en-US" sz="1400" b="1" dirty="0" smtClean="0">
                          <a:solidFill>
                            <a:srgbClr val="0000FF"/>
                          </a:solidFill>
                          <a:latin typeface="Times New Roman"/>
                          <a:ea typeface="Times New Roman"/>
                          <a:cs typeface="Times New Roman"/>
                        </a:rPr>
                        <a:t>Saudi</a:t>
                      </a:r>
                      <a:r>
                        <a:rPr lang="en-US" sz="1400" b="1" baseline="0" dirty="0" smtClean="0">
                          <a:solidFill>
                            <a:srgbClr val="0000FF"/>
                          </a:solidFill>
                          <a:latin typeface="Times New Roman"/>
                          <a:ea typeface="Times New Roman"/>
                          <a:cs typeface="Times New Roman"/>
                        </a:rPr>
                        <a:t> Arabia</a:t>
                      </a:r>
                      <a:endParaRPr lang="en-US" sz="1400" dirty="0">
                        <a:latin typeface="Times New Roman"/>
                        <a:ea typeface="Calibri"/>
                        <a:cs typeface="Times New Roman"/>
                      </a:endParaRPr>
                    </a:p>
                  </a:txBody>
                  <a:tcPr marL="48463" marR="0" marT="77311" marB="77311" anchor="ctr">
                    <a:lnL>
                      <a:noFill/>
                    </a:lnL>
                    <a:lnR>
                      <a:noFill/>
                    </a:lnR>
                    <a:lnT>
                      <a:noFill/>
                    </a:lnT>
                    <a:lnB>
                      <a:noFill/>
                    </a:lnB>
                    <a:solidFill>
                      <a:srgbClr val="FFFFFF"/>
                    </a:solidFill>
                  </a:tcPr>
                </a:tc>
                <a:tc>
                  <a:txBody>
                    <a:bodyPr/>
                    <a:lstStyle/>
                    <a:p>
                      <a:pPr marL="0" marR="0" algn="just">
                        <a:spcBef>
                          <a:spcPts val="0"/>
                        </a:spcBef>
                        <a:spcAft>
                          <a:spcPts val="0"/>
                        </a:spcAft>
                      </a:pPr>
                      <a:r>
                        <a:rPr lang="en-US" sz="1100" dirty="0">
                          <a:latin typeface="Times New Roman"/>
                          <a:ea typeface="Times New Roman"/>
                          <a:cs typeface="Times New Roman"/>
                        </a:rPr>
                        <a:t>         </a:t>
                      </a:r>
                      <a:r>
                        <a:rPr lang="en-US" sz="1100" dirty="0" smtClean="0">
                          <a:latin typeface="Times New Roman"/>
                          <a:ea typeface="Times New Roman"/>
                          <a:cs typeface="Times New Roman"/>
                        </a:rPr>
                        <a:t>      288                             5.0%</a:t>
                      </a:r>
                      <a:endParaRPr lang="en-US" sz="1000" dirty="0">
                        <a:latin typeface="Times New Roman"/>
                        <a:ea typeface="Calibri"/>
                        <a:cs typeface="Times New Roman"/>
                      </a:endParaRPr>
                    </a:p>
                  </a:txBody>
                  <a:tcPr marL="0" marR="48463" marT="0" marB="0" anchor="ctr">
                    <a:lnL>
                      <a:noFill/>
                    </a:lnL>
                    <a:lnR>
                      <a:noFill/>
                    </a:lnR>
                    <a:lnT>
                      <a:noFill/>
                    </a:lnT>
                    <a:lnB>
                      <a:noFill/>
                    </a:lnB>
                    <a:solidFill>
                      <a:srgbClr val="FFFFFF"/>
                    </a:solidFill>
                  </a:tcPr>
                </a:tc>
                <a:tc>
                  <a:txBody>
                    <a:bodyPr/>
                    <a:lstStyle/>
                    <a:p>
                      <a:pPr marL="0" marR="0" algn="l">
                        <a:spcBef>
                          <a:spcPts val="0"/>
                        </a:spcBef>
                        <a:spcAft>
                          <a:spcPts val="0"/>
                        </a:spcAft>
                      </a:pPr>
                      <a:r>
                        <a:rPr lang="en-US" sz="1100" dirty="0" smtClean="0">
                          <a:latin typeface="Times New Roman"/>
                          <a:ea typeface="Times New Roman"/>
                          <a:cs typeface="Times New Roman"/>
                        </a:rPr>
                        <a:t>                           2014 </a:t>
                      </a:r>
                      <a:endParaRPr lang="en-US" sz="1000" dirty="0">
                        <a:latin typeface="Times New Roman"/>
                        <a:ea typeface="Calibri"/>
                        <a:cs typeface="Times New Roman"/>
                      </a:endParaRPr>
                    </a:p>
                  </a:txBody>
                  <a:tcPr marL="77311" marR="0" marT="0" marB="0" anchor="ctr">
                    <a:lnL>
                      <a:noFill/>
                    </a:lnL>
                    <a:lnR>
                      <a:noFill/>
                    </a:lnR>
                    <a:lnT>
                      <a:noFill/>
                    </a:lnT>
                    <a:lnB>
                      <a:noFill/>
                    </a:lnB>
                    <a:solidFill>
                      <a:srgbClr val="FFFFFF"/>
                    </a:solidFill>
                  </a:tcPr>
                </a:tc>
              </a:tr>
              <a:tr h="226000">
                <a:tc gridSpan="4">
                  <a:txBody>
                    <a:bodyPr/>
                    <a:lstStyle/>
                    <a:p>
                      <a:pPr algn="ctr"/>
                      <a:endParaRPr lang="en-US" sz="1000">
                        <a:latin typeface="Calibri"/>
                        <a:ea typeface="Times New Roman"/>
                        <a:cs typeface="Times New Roman"/>
                      </a:endParaRPr>
                    </a:p>
                  </a:txBody>
                  <a:tcPr marL="0" marR="0" marT="0" marB="0" anchor="ctr">
                    <a:lnL>
                      <a:noFill/>
                    </a:lnL>
                    <a:lnR>
                      <a:noFill/>
                    </a:lnR>
                    <a:lnT>
                      <a:noFill/>
                    </a:lnT>
                    <a:lnB>
                      <a:noFill/>
                    </a:lnB>
                    <a:solidFill>
                      <a:srgbClr val="EEEEEE"/>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77894">
                <a:tc>
                  <a:txBody>
                    <a:bodyPr/>
                    <a:lstStyle/>
                    <a:p>
                      <a:pPr marL="0" marR="0" algn="ctr">
                        <a:spcBef>
                          <a:spcPts val="0"/>
                        </a:spcBef>
                        <a:spcAft>
                          <a:spcPts val="0"/>
                        </a:spcAft>
                      </a:pPr>
                      <a:r>
                        <a:rPr lang="en-US" sz="1100" dirty="0">
                          <a:latin typeface="Times New Roman"/>
                          <a:ea typeface="Times New Roman"/>
                          <a:cs typeface="Times New Roman"/>
                        </a:rPr>
                        <a:t>6</a:t>
                      </a:r>
                      <a:endParaRPr lang="en-US" sz="1000" dirty="0">
                        <a:latin typeface="Times New Roman"/>
                        <a:ea typeface="Calibri"/>
                        <a:cs typeface="Times New Roman"/>
                      </a:endParaRPr>
                    </a:p>
                  </a:txBody>
                  <a:tcPr marL="0" marR="0" marT="0" marB="0" anchor="ctr">
                    <a:lnL>
                      <a:noFill/>
                    </a:lnL>
                    <a:lnR>
                      <a:noFill/>
                    </a:lnR>
                    <a:lnT>
                      <a:noFill/>
                    </a:lnT>
                    <a:lnB>
                      <a:noFill/>
                    </a:lnB>
                    <a:solidFill>
                      <a:srgbClr val="EEEEEE"/>
                    </a:solidFill>
                  </a:tcPr>
                </a:tc>
                <a:tc>
                  <a:txBody>
                    <a:bodyPr/>
                    <a:lstStyle/>
                    <a:p>
                      <a:pPr marL="0" marR="0" algn="l">
                        <a:spcBef>
                          <a:spcPts val="0"/>
                        </a:spcBef>
                        <a:spcAft>
                          <a:spcPts val="0"/>
                        </a:spcAft>
                      </a:pPr>
                      <a:r>
                        <a:rPr lang="en-US" sz="1100" b="1" dirty="0" smtClean="0">
                          <a:solidFill>
                            <a:srgbClr val="0000FF"/>
                          </a:solidFill>
                          <a:latin typeface="Times New Roman"/>
                          <a:ea typeface="Times New Roman"/>
                          <a:cs typeface="Times New Roman"/>
                        </a:rPr>
                        <a:t>                                  </a:t>
                      </a:r>
                      <a:r>
                        <a:rPr lang="en-US" sz="1400" b="1" dirty="0" smtClean="0">
                          <a:solidFill>
                            <a:srgbClr val="0000FF"/>
                          </a:solidFill>
                          <a:latin typeface="Times New Roman"/>
                          <a:ea typeface="Times New Roman"/>
                          <a:cs typeface="Times New Roman"/>
                        </a:rPr>
                        <a:t>Turkmenistan</a:t>
                      </a:r>
                      <a:endParaRPr lang="en-US" sz="1400" dirty="0">
                        <a:latin typeface="Times New Roman"/>
                        <a:ea typeface="Calibri"/>
                        <a:cs typeface="Times New Roman"/>
                      </a:endParaRPr>
                    </a:p>
                  </a:txBody>
                  <a:tcPr marL="48463" marR="0" marT="77311" marB="77311" anchor="ctr">
                    <a:lnL>
                      <a:noFill/>
                    </a:lnL>
                    <a:lnR>
                      <a:noFill/>
                    </a:lnR>
                    <a:lnT>
                      <a:noFill/>
                    </a:lnT>
                    <a:lnB>
                      <a:noFill/>
                    </a:lnB>
                    <a:solidFill>
                      <a:srgbClr val="EEEEEE"/>
                    </a:solidFill>
                  </a:tcPr>
                </a:tc>
                <a:tc>
                  <a:txBody>
                    <a:bodyPr/>
                    <a:lstStyle/>
                    <a:p>
                      <a:pPr marL="0" marR="0" algn="just">
                        <a:spcBef>
                          <a:spcPts val="0"/>
                        </a:spcBef>
                        <a:spcAft>
                          <a:spcPts val="0"/>
                        </a:spcAft>
                      </a:pPr>
                      <a:r>
                        <a:rPr lang="en-US" sz="1100" dirty="0">
                          <a:latin typeface="Times New Roman"/>
                          <a:ea typeface="Times New Roman"/>
                          <a:cs typeface="Times New Roman"/>
                        </a:rPr>
                        <a:t>        </a:t>
                      </a:r>
                      <a:r>
                        <a:rPr lang="en-US" sz="1100" dirty="0" smtClean="0">
                          <a:latin typeface="Times New Roman"/>
                          <a:ea typeface="Times New Roman"/>
                          <a:cs typeface="Times New Roman"/>
                        </a:rPr>
                        <a:t>       </a:t>
                      </a:r>
                      <a:r>
                        <a:rPr lang="en-US" sz="1100" baseline="0" dirty="0" smtClean="0">
                          <a:latin typeface="Times New Roman"/>
                          <a:ea typeface="Times New Roman"/>
                          <a:cs typeface="Times New Roman"/>
                        </a:rPr>
                        <a:t>265                             4.0%</a:t>
                      </a:r>
                      <a:endParaRPr lang="en-US" sz="1000" dirty="0">
                        <a:latin typeface="Times New Roman"/>
                        <a:ea typeface="Calibri"/>
                        <a:cs typeface="Times New Roman"/>
                      </a:endParaRPr>
                    </a:p>
                  </a:txBody>
                  <a:tcPr marL="0" marR="48463" marT="0" marB="0" anchor="ctr">
                    <a:lnL>
                      <a:noFill/>
                    </a:lnL>
                    <a:lnR>
                      <a:noFill/>
                    </a:lnR>
                    <a:lnT>
                      <a:noFill/>
                    </a:lnT>
                    <a:lnB>
                      <a:noFill/>
                    </a:lnB>
                    <a:solidFill>
                      <a:srgbClr val="EEEEEE"/>
                    </a:solidFill>
                  </a:tcPr>
                </a:tc>
                <a:tc>
                  <a:txBody>
                    <a:bodyPr/>
                    <a:lstStyle/>
                    <a:p>
                      <a:pPr marL="0" marR="0" algn="l">
                        <a:spcBef>
                          <a:spcPts val="0"/>
                        </a:spcBef>
                        <a:spcAft>
                          <a:spcPts val="0"/>
                        </a:spcAft>
                      </a:pPr>
                      <a:r>
                        <a:rPr lang="en-US" sz="1100" dirty="0" smtClean="0">
                          <a:latin typeface="Times New Roman"/>
                          <a:ea typeface="Times New Roman"/>
                          <a:cs typeface="Times New Roman"/>
                        </a:rPr>
                        <a:t>                           2014</a:t>
                      </a:r>
                      <a:endParaRPr lang="en-US" sz="1000" dirty="0">
                        <a:latin typeface="Times New Roman"/>
                        <a:ea typeface="Calibri"/>
                        <a:cs typeface="Times New Roman"/>
                      </a:endParaRPr>
                    </a:p>
                  </a:txBody>
                  <a:tcPr marL="77311" marR="0" marT="0" marB="0" anchor="ctr">
                    <a:lnL>
                      <a:noFill/>
                    </a:lnL>
                    <a:lnR>
                      <a:noFill/>
                    </a:lnR>
                    <a:lnT>
                      <a:noFill/>
                    </a:lnT>
                    <a:lnB>
                      <a:noFill/>
                    </a:lnB>
                    <a:solidFill>
                      <a:srgbClr val="EEEEEE"/>
                    </a:solidFill>
                  </a:tcPr>
                </a:tc>
              </a:tr>
            </a:tbl>
          </a:graphicData>
        </a:graphic>
      </p:graphicFrame>
      <p:sp>
        <p:nvSpPr>
          <p:cNvPr id="12" name="Rectangle 11"/>
          <p:cNvSpPr/>
          <p:nvPr/>
        </p:nvSpPr>
        <p:spPr>
          <a:xfrm>
            <a:off x="827584" y="836712"/>
            <a:ext cx="7344816" cy="646331"/>
          </a:xfrm>
          <a:prstGeom prst="rect">
            <a:avLst/>
          </a:prstGeom>
        </p:spPr>
        <p:txBody>
          <a:bodyPr wrap="square">
            <a:spAutoFit/>
          </a:bodyPr>
          <a:lstStyle/>
          <a:p>
            <a:pPr lvl="0" algn="ctr" fontAlgn="base">
              <a:spcBef>
                <a:spcPct val="0"/>
              </a:spcBef>
              <a:spcAft>
                <a:spcPct val="0"/>
              </a:spcAft>
            </a:pPr>
            <a:r>
              <a:rPr lang="en-US" b="1" dirty="0" smtClean="0">
                <a:solidFill>
                  <a:srgbClr val="C00000"/>
                </a:solidFill>
                <a:ea typeface="Calibri" pitchFamily="34" charset="0"/>
                <a:cs typeface="Times New Roman" pitchFamily="18" charset="0"/>
              </a:rPr>
              <a:t>Top Six Countries in Natural Gas (NG) Proven Reserves with 70%</a:t>
            </a:r>
          </a:p>
          <a:p>
            <a:pPr lvl="0" algn="ctr" fontAlgn="base">
              <a:spcBef>
                <a:spcPct val="0"/>
              </a:spcBef>
              <a:spcAft>
                <a:spcPct val="0"/>
              </a:spcAft>
            </a:pPr>
            <a:r>
              <a:rPr lang="en-US" b="1" dirty="0" smtClean="0">
                <a:cs typeface="Times New Roman" pitchFamily="18" charset="0"/>
              </a:rPr>
              <a:t>    of the World’s Reserves: 6600 TCF (2014)</a:t>
            </a:r>
            <a:endParaRPr lang="en-US" dirty="0" smtClean="0">
              <a:cs typeface="Arial" pitchFamily="34" charset="0"/>
            </a:endParaRPr>
          </a:p>
        </p:txBody>
      </p:sp>
    </p:spTree>
    <p:extLst>
      <p:ext uri="{BB962C8B-B14F-4D97-AF65-F5344CB8AC3E}">
        <p14:creationId xmlns:p14="http://schemas.microsoft.com/office/powerpoint/2010/main" xmlns="" val="611047494"/>
      </p:ext>
    </p:extLst>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609600" y="6583363"/>
            <a:ext cx="1841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pPr>
            <a:endParaRPr lang="en-US" sz="1200" b="1" smtClean="0">
              <a:solidFill>
                <a:prstClr val="black"/>
              </a:solidFill>
            </a:endParaRPr>
          </a:p>
        </p:txBody>
      </p:sp>
      <p:sp>
        <p:nvSpPr>
          <p:cNvPr id="12293" name="Text Box 5"/>
          <p:cNvSpPr txBox="1">
            <a:spLocks noChangeArrowheads="1"/>
          </p:cNvSpPr>
          <p:nvPr/>
        </p:nvSpPr>
        <p:spPr bwMode="auto">
          <a:xfrm>
            <a:off x="304800" y="1524000"/>
            <a:ext cx="8382000" cy="178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pPr>
            <a:endParaRPr lang="en-GB" sz="1400" b="1" dirty="0" smtClean="0">
              <a:solidFill>
                <a:prstClr val="black"/>
              </a:solidFill>
              <a:latin typeface="Cambria" pitchFamily="18" charset="0"/>
            </a:endParaRPr>
          </a:p>
          <a:p>
            <a:pPr defTabSz="914400" eaLnBrk="1" fontAlgn="base" hangingPunct="1">
              <a:spcBef>
                <a:spcPct val="0"/>
              </a:spcBef>
              <a:spcAft>
                <a:spcPct val="0"/>
              </a:spcAft>
            </a:pPr>
            <a:endParaRPr lang="en-GB" sz="1400" b="1" dirty="0" smtClean="0">
              <a:solidFill>
                <a:prstClr val="black"/>
              </a:solidFill>
              <a:latin typeface="Cambria" pitchFamily="18" charset="0"/>
            </a:endParaRPr>
          </a:p>
          <a:p>
            <a:pPr defTabSz="914400" eaLnBrk="1" fontAlgn="base" hangingPunct="1">
              <a:spcBef>
                <a:spcPct val="0"/>
              </a:spcBef>
              <a:spcAft>
                <a:spcPct val="0"/>
              </a:spcAft>
            </a:pPr>
            <a:endParaRPr lang="en-GB" sz="1400" b="1" dirty="0" smtClean="0">
              <a:solidFill>
                <a:prstClr val="black"/>
              </a:solidFill>
              <a:latin typeface="Cambria" pitchFamily="18" charset="0"/>
            </a:endParaRPr>
          </a:p>
          <a:p>
            <a:pPr defTabSz="914400" eaLnBrk="1" fontAlgn="base" hangingPunct="1">
              <a:spcBef>
                <a:spcPct val="0"/>
              </a:spcBef>
              <a:spcAft>
                <a:spcPct val="0"/>
              </a:spcAft>
            </a:pPr>
            <a:endParaRPr lang="en-GB" sz="1400" b="1" dirty="0" smtClean="0">
              <a:solidFill>
                <a:prstClr val="black"/>
              </a:solidFill>
              <a:latin typeface="Cambria" pitchFamily="18" charset="0"/>
            </a:endParaRPr>
          </a:p>
          <a:p>
            <a:pPr defTabSz="914400" eaLnBrk="1" fontAlgn="base" hangingPunct="1">
              <a:spcBef>
                <a:spcPct val="0"/>
              </a:spcBef>
              <a:spcAft>
                <a:spcPct val="0"/>
              </a:spcAft>
            </a:pPr>
            <a:endParaRPr lang="en-GB" sz="1400" b="1" dirty="0" smtClean="0">
              <a:solidFill>
                <a:prstClr val="black"/>
              </a:solidFill>
              <a:latin typeface="Cambria" pitchFamily="18" charset="0"/>
            </a:endParaRPr>
          </a:p>
          <a:p>
            <a:pPr defTabSz="914400" eaLnBrk="1" fontAlgn="base" hangingPunct="1">
              <a:spcBef>
                <a:spcPct val="0"/>
              </a:spcBef>
              <a:spcAft>
                <a:spcPct val="0"/>
              </a:spcAft>
              <a:buFontTx/>
              <a:buChar char="•"/>
            </a:pPr>
            <a:endParaRPr lang="en-GB" sz="1400" b="1" dirty="0" smtClean="0">
              <a:solidFill>
                <a:prstClr val="black"/>
              </a:solidFill>
              <a:latin typeface="Cambria" pitchFamily="18" charset="0"/>
            </a:endParaRPr>
          </a:p>
          <a:p>
            <a:pPr defTabSz="914400" eaLnBrk="1" fontAlgn="base" hangingPunct="1">
              <a:spcBef>
                <a:spcPct val="0"/>
              </a:spcBef>
              <a:spcAft>
                <a:spcPct val="0"/>
              </a:spcAft>
            </a:pPr>
            <a:endParaRPr lang="en-GB" sz="1400" b="1" dirty="0" smtClean="0">
              <a:solidFill>
                <a:prstClr val="black"/>
              </a:solidFill>
              <a:latin typeface="Cambria" pitchFamily="18" charset="0"/>
            </a:endParaRPr>
          </a:p>
          <a:p>
            <a:pPr defTabSz="914400" eaLnBrk="1" fontAlgn="base" hangingPunct="1">
              <a:spcBef>
                <a:spcPct val="0"/>
              </a:spcBef>
              <a:spcAft>
                <a:spcPct val="0"/>
              </a:spcAft>
            </a:pPr>
            <a:endParaRPr lang="en-GB" sz="1200" b="1" dirty="0" smtClean="0">
              <a:solidFill>
                <a:prstClr val="black"/>
              </a:solidFill>
              <a:latin typeface="Cambria" pitchFamily="18" charset="0"/>
            </a:endParaRPr>
          </a:p>
        </p:txBody>
      </p:sp>
      <p:sp>
        <p:nvSpPr>
          <p:cNvPr id="12298" name="Text Box 18"/>
          <p:cNvSpPr txBox="1">
            <a:spLocks noChangeArrowheads="1"/>
          </p:cNvSpPr>
          <p:nvPr/>
        </p:nvSpPr>
        <p:spPr bwMode="auto">
          <a:xfrm>
            <a:off x="304800" y="6172200"/>
            <a:ext cx="6715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pPr>
            <a:endParaRPr lang="en-GB" sz="800" b="1" i="1" dirty="0" smtClean="0">
              <a:solidFill>
                <a:srgbClr val="0F6FC6"/>
              </a:solidFill>
            </a:endParaRPr>
          </a:p>
          <a:p>
            <a:pPr defTabSz="914400" eaLnBrk="1" fontAlgn="base" hangingPunct="1">
              <a:spcBef>
                <a:spcPct val="0"/>
              </a:spcBef>
              <a:spcAft>
                <a:spcPct val="0"/>
              </a:spcAft>
            </a:pPr>
            <a:r>
              <a:rPr lang="en-GB" sz="800" b="1" i="1" dirty="0" smtClean="0">
                <a:solidFill>
                  <a:srgbClr val="0F6FC6"/>
                </a:solidFill>
              </a:rPr>
              <a:t>NOGCL</a:t>
            </a:r>
          </a:p>
          <a:p>
            <a:pPr defTabSz="914400" eaLnBrk="1" fontAlgn="base" hangingPunct="1">
              <a:spcBef>
                <a:spcPct val="0"/>
              </a:spcBef>
              <a:spcAft>
                <a:spcPct val="0"/>
              </a:spcAft>
            </a:pPr>
            <a:endParaRPr lang="en-GB" sz="800" b="1" i="1" dirty="0" smtClean="0">
              <a:solidFill>
                <a:prstClr val="black"/>
              </a:solidFill>
            </a:endParaRPr>
          </a:p>
        </p:txBody>
      </p:sp>
      <p:pic>
        <p:nvPicPr>
          <p:cNvPr id="11" name="Picture 10"/>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bwMode="auto">
          <a:xfrm>
            <a:off x="8388424" y="620688"/>
            <a:ext cx="576064" cy="792088"/>
          </a:xfrm>
          <a:prstGeom prst="rect">
            <a:avLst/>
          </a:prstGeom>
          <a:noFill/>
          <a:ln>
            <a:noFill/>
          </a:ln>
        </p:spPr>
      </p:pic>
      <p:graphicFrame>
        <p:nvGraphicFramePr>
          <p:cNvPr id="14" name="Table 13"/>
          <p:cNvGraphicFramePr>
            <a:graphicFrameLocks noGrp="1"/>
          </p:cNvGraphicFramePr>
          <p:nvPr/>
        </p:nvGraphicFramePr>
        <p:xfrm>
          <a:off x="228601" y="1600201"/>
          <a:ext cx="8534399" cy="4610986"/>
        </p:xfrm>
        <a:graphic>
          <a:graphicData uri="http://schemas.openxmlformats.org/drawingml/2006/table">
            <a:tbl>
              <a:tblPr/>
              <a:tblGrid>
                <a:gridCol w="887767"/>
                <a:gridCol w="3102176"/>
                <a:gridCol w="2308194"/>
                <a:gridCol w="2236262"/>
              </a:tblGrid>
              <a:tr h="345134">
                <a:tc>
                  <a:txBody>
                    <a:bodyPr/>
                    <a:lstStyle/>
                    <a:p>
                      <a:pPr marL="0" marR="0" algn="just">
                        <a:spcBef>
                          <a:spcPts val="0"/>
                        </a:spcBef>
                        <a:spcAft>
                          <a:spcPts val="0"/>
                        </a:spcAft>
                      </a:pPr>
                      <a:r>
                        <a:rPr lang="en-US" sz="1300" b="1" dirty="0" smtClean="0">
                          <a:latin typeface="Times New Roman"/>
                          <a:ea typeface="Times New Roman"/>
                          <a:cs typeface="Times New Roman"/>
                        </a:rPr>
                        <a:t>     Rank</a:t>
                      </a:r>
                      <a:endParaRPr lang="en-US" sz="1000" dirty="0">
                        <a:latin typeface="Times New Roman"/>
                        <a:ea typeface="Calibri"/>
                        <a:cs typeface="Times New Roman"/>
                      </a:endParaRPr>
                    </a:p>
                  </a:txBody>
                  <a:tcPr marL="48463" marR="17308" marT="17308" marB="17308" anchor="ctr">
                    <a:lnL>
                      <a:noFill/>
                    </a:lnL>
                    <a:lnR>
                      <a:noFill/>
                    </a:lnR>
                    <a:lnT>
                      <a:noFill/>
                    </a:lnT>
                    <a:lnB>
                      <a:noFill/>
                    </a:lnB>
                    <a:solidFill>
                      <a:srgbClr val="F8F8E7"/>
                    </a:solidFill>
                  </a:tcPr>
                </a:tc>
                <a:tc>
                  <a:txBody>
                    <a:bodyPr/>
                    <a:lstStyle/>
                    <a:p>
                      <a:pPr marL="0" marR="0" algn="ctr">
                        <a:spcBef>
                          <a:spcPts val="0"/>
                        </a:spcBef>
                        <a:spcAft>
                          <a:spcPts val="0"/>
                        </a:spcAft>
                      </a:pPr>
                      <a:r>
                        <a:rPr lang="en-US" sz="1300" b="1" dirty="0">
                          <a:latin typeface="Times New Roman"/>
                          <a:ea typeface="Times New Roman"/>
                          <a:cs typeface="Times New Roman"/>
                        </a:rPr>
                        <a:t>Country</a:t>
                      </a:r>
                      <a:endParaRPr lang="en-US" sz="1000" dirty="0">
                        <a:latin typeface="Times New Roman"/>
                        <a:ea typeface="Calibri"/>
                        <a:cs typeface="Times New Roman"/>
                      </a:endParaRPr>
                    </a:p>
                  </a:txBody>
                  <a:tcPr marL="48463" marR="17308" marT="17308" marB="17308" anchor="ctr">
                    <a:lnL>
                      <a:noFill/>
                    </a:lnL>
                    <a:lnR>
                      <a:noFill/>
                    </a:lnR>
                    <a:lnB>
                      <a:noFill/>
                    </a:lnB>
                    <a:solidFill>
                      <a:srgbClr val="F8F8E7"/>
                    </a:solidFill>
                  </a:tcPr>
                </a:tc>
                <a:tc>
                  <a:txBody>
                    <a:bodyPr/>
                    <a:lstStyle/>
                    <a:p>
                      <a:pPr marL="0" marR="0" algn="just">
                        <a:spcBef>
                          <a:spcPts val="0"/>
                        </a:spcBef>
                        <a:spcAft>
                          <a:spcPts val="0"/>
                        </a:spcAft>
                      </a:pPr>
                      <a:r>
                        <a:rPr lang="en-US" sz="1000" b="1" dirty="0" smtClean="0">
                          <a:latin typeface="Times New Roman"/>
                          <a:ea typeface="Times New Roman"/>
                          <a:cs typeface="Times New Roman"/>
                        </a:rPr>
                        <a:t>Annual</a:t>
                      </a:r>
                      <a:r>
                        <a:rPr lang="en-US" sz="1000" b="1" baseline="0" dirty="0" smtClean="0">
                          <a:latin typeface="Times New Roman"/>
                          <a:ea typeface="Times New Roman"/>
                          <a:cs typeface="Times New Roman"/>
                        </a:rPr>
                        <a:t> Production /Consumption </a:t>
                      </a:r>
                      <a:r>
                        <a:rPr lang="en-US" sz="1000" b="1" dirty="0" smtClean="0">
                          <a:latin typeface="Times New Roman"/>
                          <a:ea typeface="Times New Roman"/>
                          <a:cs typeface="Times New Roman"/>
                        </a:rPr>
                        <a:t>(TCF</a:t>
                      </a:r>
                      <a:r>
                        <a:rPr lang="en-US" sz="1000" b="1" baseline="0" dirty="0" smtClean="0">
                          <a:latin typeface="Times New Roman"/>
                          <a:ea typeface="Times New Roman"/>
                          <a:cs typeface="Times New Roman"/>
                        </a:rPr>
                        <a:t>)</a:t>
                      </a:r>
                      <a:r>
                        <a:rPr lang="en-US" sz="1000" b="1" dirty="0" smtClean="0">
                          <a:latin typeface="Times New Roman"/>
                          <a:ea typeface="Times New Roman"/>
                          <a:cs typeface="Times New Roman"/>
                        </a:rPr>
                        <a:t> </a:t>
                      </a:r>
                      <a:endParaRPr lang="en-US" sz="1000" dirty="0">
                        <a:latin typeface="Times New Roman"/>
                        <a:ea typeface="Calibri"/>
                        <a:cs typeface="Times New Roman"/>
                      </a:endParaRPr>
                    </a:p>
                  </a:txBody>
                  <a:tcPr marL="17308" marR="17308" marT="17308" marB="17308" anchor="ctr">
                    <a:lnL>
                      <a:noFill/>
                    </a:lnL>
                    <a:lnR>
                      <a:noFill/>
                    </a:lnR>
                    <a:lnB>
                      <a:noFill/>
                    </a:lnB>
                    <a:solidFill>
                      <a:srgbClr val="F8F8E7"/>
                    </a:solidFill>
                  </a:tcPr>
                </a:tc>
                <a:tc>
                  <a:txBody>
                    <a:bodyPr/>
                    <a:lstStyle/>
                    <a:p>
                      <a:pPr marL="0" marR="0" algn="ctr">
                        <a:spcBef>
                          <a:spcPts val="0"/>
                        </a:spcBef>
                        <a:spcAft>
                          <a:spcPts val="0"/>
                        </a:spcAft>
                      </a:pPr>
                      <a:r>
                        <a:rPr lang="en-US" sz="1300" b="1" dirty="0">
                          <a:latin typeface="Times New Roman"/>
                          <a:ea typeface="Times New Roman"/>
                          <a:cs typeface="Times New Roman"/>
                        </a:rPr>
                        <a:t>Date of Information</a:t>
                      </a:r>
                      <a:endParaRPr lang="en-US" sz="1000" dirty="0">
                        <a:latin typeface="Times New Roman"/>
                        <a:ea typeface="Calibri"/>
                        <a:cs typeface="Times New Roman"/>
                      </a:endParaRPr>
                    </a:p>
                  </a:txBody>
                  <a:tcPr marL="17308" marR="17308" marT="17308" marB="17308" anchor="ctr">
                    <a:lnL>
                      <a:noFill/>
                    </a:lnL>
                    <a:lnR>
                      <a:noFill/>
                    </a:lnR>
                    <a:lnB>
                      <a:noFill/>
                    </a:lnB>
                    <a:solidFill>
                      <a:srgbClr val="F8F8E7"/>
                    </a:solidFill>
                  </a:tcPr>
                </a:tc>
              </a:tr>
              <a:tr h="226000">
                <a:tc gridSpan="4">
                  <a:txBody>
                    <a:bodyPr/>
                    <a:lstStyle/>
                    <a:p>
                      <a:pPr algn="ctr"/>
                      <a:endParaRPr lang="en-US" sz="1000" dirty="0">
                        <a:latin typeface="Calibri"/>
                        <a:ea typeface="Times New Roman"/>
                        <a:cs typeface="Times New Roman"/>
                      </a:endParaRPr>
                    </a:p>
                  </a:txBody>
                  <a:tcPr marL="0" marR="0" marT="0" marB="0"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77894">
                <a:tc>
                  <a:txBody>
                    <a:bodyPr/>
                    <a:lstStyle/>
                    <a:p>
                      <a:pPr marL="0" marR="0" algn="ctr">
                        <a:spcBef>
                          <a:spcPts val="0"/>
                        </a:spcBef>
                        <a:spcAft>
                          <a:spcPts val="0"/>
                        </a:spcAft>
                      </a:pPr>
                      <a:r>
                        <a:rPr lang="en-US" sz="1100">
                          <a:latin typeface="Times New Roman"/>
                          <a:ea typeface="Times New Roman"/>
                          <a:cs typeface="Times New Roman"/>
                        </a:rPr>
                        <a:t>1</a:t>
                      </a:r>
                      <a:endParaRPr lang="en-US" sz="1000">
                        <a:latin typeface="Times New Roman"/>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l">
                        <a:spcBef>
                          <a:spcPts val="0"/>
                        </a:spcBef>
                        <a:spcAft>
                          <a:spcPts val="0"/>
                        </a:spcAft>
                      </a:pPr>
                      <a:r>
                        <a:rPr lang="en-US" sz="1100" b="1" u="none" dirty="0" smtClean="0">
                          <a:solidFill>
                            <a:srgbClr val="0000FF"/>
                          </a:solidFill>
                          <a:latin typeface="Times New Roman"/>
                          <a:ea typeface="Times New Roman"/>
                          <a:cs typeface="Times New Roman"/>
                        </a:rPr>
                        <a:t>                           </a:t>
                      </a:r>
                      <a:r>
                        <a:rPr lang="en-US" sz="1100" b="1" u="none" baseline="0" dirty="0" smtClean="0">
                          <a:solidFill>
                            <a:srgbClr val="0000FF"/>
                          </a:solidFill>
                          <a:latin typeface="Times New Roman"/>
                          <a:ea typeface="Times New Roman"/>
                          <a:cs typeface="Times New Roman"/>
                        </a:rPr>
                        <a:t>    </a:t>
                      </a:r>
                      <a:r>
                        <a:rPr lang="en-US" sz="1400" b="1" u="none" baseline="0" dirty="0" smtClean="0">
                          <a:solidFill>
                            <a:srgbClr val="0000FF"/>
                          </a:solidFill>
                          <a:latin typeface="Times New Roman"/>
                          <a:ea typeface="Times New Roman"/>
                          <a:cs typeface="Times New Roman"/>
                        </a:rPr>
                        <a:t>      USA</a:t>
                      </a:r>
                      <a:endParaRPr lang="en-US" sz="1400" dirty="0">
                        <a:latin typeface="Times New Roman"/>
                        <a:ea typeface="Calibri"/>
                        <a:cs typeface="Times New Roman"/>
                      </a:endParaRPr>
                    </a:p>
                  </a:txBody>
                  <a:tcPr marL="48463" marR="0" marT="77311" marB="77311" anchor="ctr">
                    <a:lnL>
                      <a:noFill/>
                    </a:lnL>
                    <a:lnR>
                      <a:noFill/>
                    </a:lnR>
                    <a:lnT>
                      <a:noFill/>
                    </a:lnT>
                    <a:lnB>
                      <a:noFill/>
                    </a:lnB>
                    <a:solidFill>
                      <a:srgbClr val="FFFFFF"/>
                    </a:solidFill>
                  </a:tcPr>
                </a:tc>
                <a:tc>
                  <a:txBody>
                    <a:bodyPr/>
                    <a:lstStyle/>
                    <a:p>
                      <a:pPr marL="0" marR="0" algn="just">
                        <a:spcBef>
                          <a:spcPts val="0"/>
                        </a:spcBef>
                        <a:spcAft>
                          <a:spcPts val="0"/>
                        </a:spcAft>
                      </a:pPr>
                      <a:r>
                        <a:rPr lang="en-US" sz="1100" dirty="0">
                          <a:latin typeface="Times New Roman"/>
                          <a:ea typeface="Times New Roman"/>
                          <a:cs typeface="Times New Roman"/>
                        </a:rPr>
                        <a:t>  </a:t>
                      </a:r>
                      <a:r>
                        <a:rPr lang="en-US" sz="1100" dirty="0" smtClean="0">
                          <a:latin typeface="Times New Roman"/>
                          <a:ea typeface="Times New Roman"/>
                          <a:cs typeface="Times New Roman"/>
                        </a:rPr>
                        <a:t>             </a:t>
                      </a:r>
                      <a:r>
                        <a:rPr lang="en-US" sz="1100" baseline="0" dirty="0" smtClean="0">
                          <a:latin typeface="Times New Roman"/>
                          <a:ea typeface="Times New Roman"/>
                          <a:cs typeface="Times New Roman"/>
                        </a:rPr>
                        <a:t>          25/26</a:t>
                      </a:r>
                      <a:endParaRPr lang="en-US" sz="1000" dirty="0">
                        <a:latin typeface="Times New Roman"/>
                        <a:ea typeface="Calibri"/>
                        <a:cs typeface="Times New Roman"/>
                      </a:endParaRPr>
                    </a:p>
                  </a:txBody>
                  <a:tcPr marL="0" marR="48463" marT="0" marB="0" anchor="ctr">
                    <a:lnL>
                      <a:noFill/>
                    </a:lnL>
                    <a:lnR>
                      <a:noFill/>
                    </a:lnR>
                    <a:lnT>
                      <a:noFill/>
                    </a:lnT>
                    <a:lnB>
                      <a:noFill/>
                    </a:lnB>
                    <a:solidFill>
                      <a:srgbClr val="FFFFFF"/>
                    </a:solidFill>
                  </a:tcPr>
                </a:tc>
                <a:tc>
                  <a:txBody>
                    <a:bodyPr/>
                    <a:lstStyle/>
                    <a:p>
                      <a:pPr marL="0" marR="0" algn="l">
                        <a:spcBef>
                          <a:spcPts val="0"/>
                        </a:spcBef>
                        <a:spcAft>
                          <a:spcPts val="0"/>
                        </a:spcAft>
                      </a:pPr>
                      <a:r>
                        <a:rPr lang="en-US" sz="1100" dirty="0">
                          <a:latin typeface="Times New Roman"/>
                          <a:ea typeface="Times New Roman"/>
                          <a:cs typeface="Times New Roman"/>
                        </a:rPr>
                        <a:t> </a:t>
                      </a:r>
                      <a:r>
                        <a:rPr lang="en-US" sz="1100" dirty="0" smtClean="0">
                          <a:latin typeface="Times New Roman"/>
                          <a:ea typeface="Times New Roman"/>
                          <a:cs typeface="Times New Roman"/>
                        </a:rPr>
                        <a:t>                 2014 </a:t>
                      </a:r>
                      <a:r>
                        <a:rPr lang="en-US" sz="1100" dirty="0">
                          <a:latin typeface="Times New Roman"/>
                          <a:ea typeface="Times New Roman"/>
                          <a:cs typeface="Times New Roman"/>
                        </a:rPr>
                        <a:t>Estimated</a:t>
                      </a:r>
                      <a:endParaRPr lang="en-US" sz="1000" dirty="0">
                        <a:latin typeface="Times New Roman"/>
                        <a:ea typeface="Calibri"/>
                        <a:cs typeface="Times New Roman"/>
                      </a:endParaRPr>
                    </a:p>
                  </a:txBody>
                  <a:tcPr marL="77311" marR="0" marT="0" marB="0" anchor="ctr">
                    <a:lnL>
                      <a:noFill/>
                    </a:lnL>
                    <a:lnR>
                      <a:noFill/>
                    </a:lnR>
                    <a:lnT>
                      <a:noFill/>
                    </a:lnT>
                    <a:lnB>
                      <a:noFill/>
                    </a:lnB>
                    <a:solidFill>
                      <a:srgbClr val="FFFFFF"/>
                    </a:solidFill>
                  </a:tcPr>
                </a:tc>
              </a:tr>
              <a:tr h="226000">
                <a:tc gridSpan="4">
                  <a:txBody>
                    <a:bodyPr/>
                    <a:lstStyle/>
                    <a:p>
                      <a:pPr algn="ctr"/>
                      <a:endParaRPr lang="en-US" sz="1000" dirty="0">
                        <a:latin typeface="Calibri"/>
                        <a:ea typeface="Times New Roman"/>
                        <a:cs typeface="Times New Roman"/>
                      </a:endParaRPr>
                    </a:p>
                  </a:txBody>
                  <a:tcPr marL="0" marR="0" marT="0" marB="0" anchor="ctr">
                    <a:lnL>
                      <a:noFill/>
                    </a:lnL>
                    <a:lnR>
                      <a:noFill/>
                    </a:lnR>
                    <a:lnT>
                      <a:noFill/>
                    </a:lnT>
                    <a:lnB>
                      <a:noFill/>
                    </a:lnB>
                    <a:solidFill>
                      <a:srgbClr val="EEEEEE"/>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77894">
                <a:tc>
                  <a:txBody>
                    <a:bodyPr/>
                    <a:lstStyle/>
                    <a:p>
                      <a:pPr marL="0" marR="0" algn="ctr">
                        <a:spcBef>
                          <a:spcPts val="0"/>
                        </a:spcBef>
                        <a:spcAft>
                          <a:spcPts val="0"/>
                        </a:spcAft>
                      </a:pPr>
                      <a:r>
                        <a:rPr lang="en-US" sz="1100">
                          <a:latin typeface="Times New Roman"/>
                          <a:ea typeface="Times New Roman"/>
                          <a:cs typeface="Times New Roman"/>
                        </a:rPr>
                        <a:t>2</a:t>
                      </a:r>
                      <a:endParaRPr lang="en-US" sz="1000">
                        <a:latin typeface="Times New Roman"/>
                        <a:ea typeface="Calibri"/>
                        <a:cs typeface="Times New Roman"/>
                      </a:endParaRPr>
                    </a:p>
                  </a:txBody>
                  <a:tcPr marL="0" marR="0" marT="0" marB="0" anchor="ctr">
                    <a:lnL>
                      <a:noFill/>
                    </a:lnL>
                    <a:lnR>
                      <a:noFill/>
                    </a:lnR>
                    <a:lnT>
                      <a:noFill/>
                    </a:lnT>
                    <a:lnB>
                      <a:noFill/>
                    </a:lnB>
                    <a:solidFill>
                      <a:srgbClr val="EEEEEE"/>
                    </a:solidFill>
                  </a:tcPr>
                </a:tc>
                <a:tc>
                  <a:txBody>
                    <a:bodyPr/>
                    <a:lstStyle/>
                    <a:p>
                      <a:pPr marL="0" marR="0" algn="l">
                        <a:spcBef>
                          <a:spcPts val="0"/>
                        </a:spcBef>
                        <a:spcAft>
                          <a:spcPts val="0"/>
                        </a:spcAft>
                      </a:pPr>
                      <a:r>
                        <a:rPr lang="en-US" sz="1100" b="1" dirty="0" smtClean="0">
                          <a:solidFill>
                            <a:srgbClr val="0000FF"/>
                          </a:solidFill>
                          <a:latin typeface="Times New Roman"/>
                          <a:ea typeface="Times New Roman"/>
                          <a:cs typeface="Times New Roman"/>
                        </a:rPr>
                        <a:t>                                </a:t>
                      </a:r>
                      <a:r>
                        <a:rPr lang="en-US" sz="1400" b="1" baseline="0" dirty="0" smtClean="0">
                          <a:solidFill>
                            <a:srgbClr val="0000FF"/>
                          </a:solidFill>
                          <a:latin typeface="Times New Roman"/>
                          <a:ea typeface="Times New Roman"/>
                          <a:cs typeface="Times New Roman"/>
                        </a:rPr>
                        <a:t>    Russia</a:t>
                      </a:r>
                      <a:endParaRPr lang="en-US" sz="1400" dirty="0">
                        <a:latin typeface="Times New Roman"/>
                        <a:ea typeface="Calibri"/>
                        <a:cs typeface="Times New Roman"/>
                      </a:endParaRPr>
                    </a:p>
                  </a:txBody>
                  <a:tcPr marL="48463" marR="0" marT="77311" marB="77311" anchor="ctr">
                    <a:lnL>
                      <a:noFill/>
                    </a:lnL>
                    <a:lnR>
                      <a:noFill/>
                    </a:lnR>
                    <a:lnT>
                      <a:noFill/>
                    </a:lnT>
                    <a:lnB>
                      <a:noFill/>
                    </a:lnB>
                    <a:solidFill>
                      <a:srgbClr val="EEEEEE"/>
                    </a:solidFill>
                  </a:tcPr>
                </a:tc>
                <a:tc>
                  <a:txBody>
                    <a:bodyPr/>
                    <a:lstStyle/>
                    <a:p>
                      <a:pPr marL="0" marR="0" algn="just">
                        <a:spcBef>
                          <a:spcPts val="0"/>
                        </a:spcBef>
                        <a:spcAft>
                          <a:spcPts val="0"/>
                        </a:spcAft>
                      </a:pPr>
                      <a:r>
                        <a:rPr lang="en-US" sz="1100" dirty="0">
                          <a:latin typeface="Times New Roman"/>
                          <a:ea typeface="Times New Roman"/>
                          <a:cs typeface="Times New Roman"/>
                        </a:rPr>
                        <a:t>        </a:t>
                      </a:r>
                      <a:r>
                        <a:rPr lang="en-US" sz="1100" dirty="0" smtClean="0">
                          <a:latin typeface="Times New Roman"/>
                          <a:ea typeface="Times New Roman"/>
                          <a:cs typeface="Times New Roman"/>
                        </a:rPr>
                        <a:t>       </a:t>
                      </a:r>
                      <a:r>
                        <a:rPr lang="en-US" sz="1100" baseline="0" dirty="0" smtClean="0">
                          <a:latin typeface="Times New Roman"/>
                          <a:ea typeface="Times New Roman"/>
                          <a:cs typeface="Times New Roman"/>
                        </a:rPr>
                        <a:t>          22/15</a:t>
                      </a:r>
                      <a:endParaRPr lang="en-US" sz="1000" dirty="0">
                        <a:latin typeface="Times New Roman"/>
                        <a:ea typeface="Calibri"/>
                        <a:cs typeface="Times New Roman"/>
                      </a:endParaRPr>
                    </a:p>
                  </a:txBody>
                  <a:tcPr marL="0" marR="48463" marT="0" marB="0" anchor="ctr">
                    <a:lnL>
                      <a:noFill/>
                    </a:lnL>
                    <a:lnR>
                      <a:noFill/>
                    </a:lnR>
                    <a:lnT>
                      <a:noFill/>
                    </a:lnT>
                    <a:lnB>
                      <a:noFill/>
                    </a:lnB>
                    <a:solidFill>
                      <a:srgbClr val="EEEEEE"/>
                    </a:solidFill>
                  </a:tcPr>
                </a:tc>
                <a:tc>
                  <a:txBody>
                    <a:bodyPr/>
                    <a:lstStyle/>
                    <a:p>
                      <a:pPr marL="0" marR="0" algn="l">
                        <a:spcBef>
                          <a:spcPts val="0"/>
                        </a:spcBef>
                        <a:spcAft>
                          <a:spcPts val="0"/>
                        </a:spcAft>
                      </a:pPr>
                      <a:r>
                        <a:rPr lang="en-US" sz="1100" dirty="0">
                          <a:latin typeface="Times New Roman"/>
                          <a:ea typeface="Times New Roman"/>
                          <a:cs typeface="Times New Roman"/>
                        </a:rPr>
                        <a:t> </a:t>
                      </a:r>
                      <a:r>
                        <a:rPr lang="en-US" sz="1100" dirty="0" smtClean="0">
                          <a:latin typeface="Times New Roman"/>
                          <a:ea typeface="Times New Roman"/>
                          <a:cs typeface="Times New Roman"/>
                        </a:rPr>
                        <a:t>                          2014 </a:t>
                      </a:r>
                      <a:endParaRPr lang="en-US" sz="1000" dirty="0">
                        <a:latin typeface="Times New Roman"/>
                        <a:ea typeface="Calibri"/>
                        <a:cs typeface="Times New Roman"/>
                      </a:endParaRPr>
                    </a:p>
                  </a:txBody>
                  <a:tcPr marL="77311" marR="0" marT="0" marB="0" anchor="ctr">
                    <a:lnL>
                      <a:noFill/>
                    </a:lnL>
                    <a:lnR>
                      <a:noFill/>
                    </a:lnR>
                    <a:lnT>
                      <a:noFill/>
                    </a:lnT>
                    <a:lnB>
                      <a:noFill/>
                    </a:lnB>
                    <a:solidFill>
                      <a:srgbClr val="EEEEEE"/>
                    </a:solidFill>
                  </a:tcPr>
                </a:tc>
              </a:tr>
              <a:tr h="226000">
                <a:tc gridSpan="4">
                  <a:txBody>
                    <a:bodyPr/>
                    <a:lstStyle/>
                    <a:p>
                      <a:pPr algn="ctr"/>
                      <a:endParaRPr lang="en-US" sz="1000" dirty="0">
                        <a:latin typeface="Calibri"/>
                        <a:ea typeface="Times New Roman"/>
                        <a:cs typeface="Times New Roman"/>
                      </a:endParaRPr>
                    </a:p>
                  </a:txBody>
                  <a:tcPr marL="0" marR="0" marT="0" marB="0"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77894">
                <a:tc>
                  <a:txBody>
                    <a:bodyPr/>
                    <a:lstStyle/>
                    <a:p>
                      <a:pPr marL="0" marR="0" algn="ctr">
                        <a:spcBef>
                          <a:spcPts val="0"/>
                        </a:spcBef>
                        <a:spcAft>
                          <a:spcPts val="0"/>
                        </a:spcAft>
                      </a:pPr>
                      <a:r>
                        <a:rPr lang="en-US" sz="1100">
                          <a:latin typeface="Times New Roman"/>
                          <a:ea typeface="Times New Roman"/>
                          <a:cs typeface="Times New Roman"/>
                        </a:rPr>
                        <a:t>3</a:t>
                      </a:r>
                      <a:endParaRPr lang="en-US" sz="1000">
                        <a:latin typeface="Times New Roman"/>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l">
                        <a:spcBef>
                          <a:spcPts val="0"/>
                        </a:spcBef>
                        <a:spcAft>
                          <a:spcPts val="0"/>
                        </a:spcAft>
                      </a:pPr>
                      <a:r>
                        <a:rPr lang="en-US" sz="1400" b="1" dirty="0" smtClean="0">
                          <a:solidFill>
                            <a:srgbClr val="0000FF"/>
                          </a:solidFill>
                          <a:latin typeface="Times New Roman"/>
                          <a:ea typeface="Times New Roman"/>
                          <a:cs typeface="Times New Roman"/>
                        </a:rPr>
                        <a:t>                       European</a:t>
                      </a:r>
                      <a:r>
                        <a:rPr lang="en-US" sz="1400" b="1" baseline="0" dirty="0" smtClean="0">
                          <a:solidFill>
                            <a:srgbClr val="0000FF"/>
                          </a:solidFill>
                          <a:latin typeface="Times New Roman"/>
                          <a:ea typeface="Times New Roman"/>
                          <a:cs typeface="Times New Roman"/>
                        </a:rPr>
                        <a:t> Union</a:t>
                      </a:r>
                      <a:endParaRPr lang="en-US" sz="1400" dirty="0">
                        <a:latin typeface="Times New Roman"/>
                        <a:ea typeface="Calibri"/>
                        <a:cs typeface="Times New Roman"/>
                      </a:endParaRPr>
                    </a:p>
                  </a:txBody>
                  <a:tcPr marL="48463" marR="0" marT="77311" marB="77311" anchor="ctr">
                    <a:lnL>
                      <a:noFill/>
                    </a:lnL>
                    <a:lnR>
                      <a:noFill/>
                    </a:lnR>
                    <a:lnT>
                      <a:noFill/>
                    </a:lnT>
                    <a:lnB>
                      <a:noFill/>
                    </a:lnB>
                    <a:solidFill>
                      <a:srgbClr val="FFFFFF"/>
                    </a:solidFill>
                  </a:tcPr>
                </a:tc>
                <a:tc>
                  <a:txBody>
                    <a:bodyPr/>
                    <a:lstStyle/>
                    <a:p>
                      <a:pPr marL="0" marR="0" algn="just">
                        <a:spcBef>
                          <a:spcPts val="0"/>
                        </a:spcBef>
                        <a:spcAft>
                          <a:spcPts val="0"/>
                        </a:spcAft>
                      </a:pPr>
                      <a:r>
                        <a:rPr lang="en-US" sz="1100" dirty="0">
                          <a:latin typeface="Times New Roman"/>
                          <a:ea typeface="Times New Roman"/>
                          <a:cs typeface="Times New Roman"/>
                        </a:rPr>
                        <a:t>          </a:t>
                      </a:r>
                      <a:r>
                        <a:rPr lang="en-US" sz="1100" dirty="0" smtClean="0">
                          <a:latin typeface="Times New Roman"/>
                          <a:ea typeface="Times New Roman"/>
                          <a:cs typeface="Times New Roman"/>
                        </a:rPr>
                        <a:t>     </a:t>
                      </a:r>
                      <a:r>
                        <a:rPr lang="en-US" sz="1100" baseline="0" dirty="0" smtClean="0">
                          <a:latin typeface="Times New Roman"/>
                          <a:ea typeface="Times New Roman"/>
                          <a:cs typeface="Times New Roman"/>
                        </a:rPr>
                        <a:t>         6.2/19</a:t>
                      </a:r>
                      <a:endParaRPr lang="en-US" sz="1000" dirty="0">
                        <a:latin typeface="Times New Roman"/>
                        <a:ea typeface="Calibri"/>
                        <a:cs typeface="Times New Roman"/>
                      </a:endParaRPr>
                    </a:p>
                  </a:txBody>
                  <a:tcPr marL="0" marR="48463" marT="0" marB="0" anchor="ctr">
                    <a:lnL>
                      <a:noFill/>
                    </a:lnL>
                    <a:lnR>
                      <a:noFill/>
                    </a:lnR>
                    <a:lnT>
                      <a:noFill/>
                    </a:lnT>
                    <a:lnB>
                      <a:noFill/>
                    </a:lnB>
                    <a:solidFill>
                      <a:srgbClr val="FFFFFF"/>
                    </a:solidFill>
                  </a:tcPr>
                </a:tc>
                <a:tc>
                  <a:txBody>
                    <a:bodyPr/>
                    <a:lstStyle/>
                    <a:p>
                      <a:pPr marL="0" marR="0" algn="l">
                        <a:spcBef>
                          <a:spcPts val="0"/>
                        </a:spcBef>
                        <a:spcAft>
                          <a:spcPts val="0"/>
                        </a:spcAft>
                      </a:pPr>
                      <a:r>
                        <a:rPr lang="en-US" sz="1100" dirty="0" smtClean="0">
                          <a:latin typeface="Times New Roman"/>
                          <a:ea typeface="Times New Roman"/>
                          <a:cs typeface="Times New Roman"/>
                        </a:rPr>
                        <a:t>                           2014 </a:t>
                      </a:r>
                      <a:endParaRPr lang="en-US" sz="1000" dirty="0">
                        <a:latin typeface="Times New Roman"/>
                        <a:ea typeface="Calibri"/>
                        <a:cs typeface="Times New Roman"/>
                      </a:endParaRPr>
                    </a:p>
                  </a:txBody>
                  <a:tcPr marL="77311" marR="0" marT="0" marB="0" anchor="ctr">
                    <a:lnL>
                      <a:noFill/>
                    </a:lnL>
                    <a:lnR>
                      <a:noFill/>
                    </a:lnR>
                    <a:lnT>
                      <a:noFill/>
                    </a:lnT>
                    <a:lnB>
                      <a:noFill/>
                    </a:lnB>
                    <a:solidFill>
                      <a:srgbClr val="FFFFFF"/>
                    </a:solidFill>
                  </a:tcPr>
                </a:tc>
              </a:tr>
              <a:tr h="226000">
                <a:tc gridSpan="4">
                  <a:txBody>
                    <a:bodyPr/>
                    <a:lstStyle/>
                    <a:p>
                      <a:pPr algn="ctr"/>
                      <a:endParaRPr lang="en-US" sz="1000" dirty="0">
                        <a:latin typeface="Calibri"/>
                        <a:ea typeface="Times New Roman"/>
                        <a:cs typeface="Times New Roman"/>
                      </a:endParaRPr>
                    </a:p>
                  </a:txBody>
                  <a:tcPr marL="0" marR="0" marT="0" marB="0" anchor="ctr">
                    <a:lnL>
                      <a:noFill/>
                    </a:lnL>
                    <a:lnR>
                      <a:noFill/>
                    </a:lnR>
                    <a:lnT>
                      <a:noFill/>
                    </a:lnT>
                    <a:lnB>
                      <a:noFill/>
                    </a:lnB>
                    <a:solidFill>
                      <a:srgbClr val="EEEEEE"/>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77894">
                <a:tc>
                  <a:txBody>
                    <a:bodyPr/>
                    <a:lstStyle/>
                    <a:p>
                      <a:pPr marL="0" marR="0" algn="ctr">
                        <a:spcBef>
                          <a:spcPts val="0"/>
                        </a:spcBef>
                        <a:spcAft>
                          <a:spcPts val="0"/>
                        </a:spcAft>
                      </a:pPr>
                      <a:r>
                        <a:rPr lang="en-US" sz="1100">
                          <a:latin typeface="Times New Roman"/>
                          <a:ea typeface="Times New Roman"/>
                          <a:cs typeface="Times New Roman"/>
                        </a:rPr>
                        <a:t>4</a:t>
                      </a:r>
                      <a:endParaRPr lang="en-US" sz="1000">
                        <a:latin typeface="Times New Roman"/>
                        <a:ea typeface="Calibri"/>
                        <a:cs typeface="Times New Roman"/>
                      </a:endParaRPr>
                    </a:p>
                  </a:txBody>
                  <a:tcPr marL="0" marR="0" marT="0" marB="0" anchor="ctr">
                    <a:lnL>
                      <a:noFill/>
                    </a:lnL>
                    <a:lnR>
                      <a:noFill/>
                    </a:lnR>
                    <a:lnT>
                      <a:noFill/>
                    </a:lnT>
                    <a:lnB>
                      <a:noFill/>
                    </a:lnB>
                    <a:solidFill>
                      <a:srgbClr val="EEEEEE"/>
                    </a:solidFill>
                  </a:tcPr>
                </a:tc>
                <a:tc>
                  <a:txBody>
                    <a:bodyPr/>
                    <a:lstStyle/>
                    <a:p>
                      <a:pPr marL="0" marR="0" algn="l">
                        <a:spcBef>
                          <a:spcPts val="0"/>
                        </a:spcBef>
                        <a:spcAft>
                          <a:spcPts val="0"/>
                        </a:spcAft>
                      </a:pPr>
                      <a:r>
                        <a:rPr lang="en-US" sz="1100" b="1" dirty="0" smtClean="0">
                          <a:solidFill>
                            <a:srgbClr val="0000FF"/>
                          </a:solidFill>
                          <a:latin typeface="Times New Roman"/>
                          <a:ea typeface="Times New Roman"/>
                          <a:cs typeface="Times New Roman"/>
                        </a:rPr>
                        <a:t>                                       </a:t>
                      </a:r>
                      <a:r>
                        <a:rPr lang="en-US" sz="1400" b="1" dirty="0" smtClean="0">
                          <a:solidFill>
                            <a:srgbClr val="0000FF"/>
                          </a:solidFill>
                          <a:latin typeface="Times New Roman"/>
                          <a:ea typeface="Times New Roman"/>
                          <a:cs typeface="Times New Roman"/>
                        </a:rPr>
                        <a:t> Iran</a:t>
                      </a:r>
                      <a:endParaRPr lang="en-US" sz="1400" dirty="0">
                        <a:latin typeface="Times New Roman"/>
                        <a:ea typeface="Calibri"/>
                        <a:cs typeface="Times New Roman"/>
                      </a:endParaRPr>
                    </a:p>
                  </a:txBody>
                  <a:tcPr marL="48463" marR="0" marT="77311" marB="77311" anchor="ctr">
                    <a:lnL>
                      <a:noFill/>
                    </a:lnL>
                    <a:lnR>
                      <a:noFill/>
                    </a:lnR>
                    <a:lnT>
                      <a:noFill/>
                    </a:lnT>
                    <a:lnB>
                      <a:noFill/>
                    </a:lnB>
                    <a:solidFill>
                      <a:srgbClr val="EEEEEE"/>
                    </a:solidFill>
                  </a:tcPr>
                </a:tc>
                <a:tc>
                  <a:txBody>
                    <a:bodyPr/>
                    <a:lstStyle/>
                    <a:p>
                      <a:pPr marL="0" marR="0" algn="just">
                        <a:spcBef>
                          <a:spcPts val="0"/>
                        </a:spcBef>
                        <a:spcAft>
                          <a:spcPts val="0"/>
                        </a:spcAft>
                      </a:pPr>
                      <a:r>
                        <a:rPr lang="en-US" sz="1100" dirty="0">
                          <a:latin typeface="Times New Roman"/>
                          <a:ea typeface="Times New Roman"/>
                          <a:cs typeface="Times New Roman"/>
                        </a:rPr>
                        <a:t>         </a:t>
                      </a:r>
                      <a:r>
                        <a:rPr lang="en-US" sz="1100" dirty="0" smtClean="0">
                          <a:latin typeface="Times New Roman"/>
                          <a:ea typeface="Times New Roman"/>
                          <a:cs typeface="Times New Roman"/>
                        </a:rPr>
                        <a:t>     </a:t>
                      </a:r>
                      <a:r>
                        <a:rPr lang="en-US" sz="1100" baseline="0" dirty="0" smtClean="0">
                          <a:latin typeface="Times New Roman"/>
                          <a:ea typeface="Times New Roman"/>
                          <a:cs typeface="Times New Roman"/>
                        </a:rPr>
                        <a:t>          5.8/5.6</a:t>
                      </a:r>
                      <a:endParaRPr lang="en-US" sz="1000" dirty="0">
                        <a:latin typeface="Times New Roman"/>
                        <a:ea typeface="Calibri"/>
                        <a:cs typeface="Times New Roman"/>
                      </a:endParaRPr>
                    </a:p>
                  </a:txBody>
                  <a:tcPr marL="0" marR="48463" marT="0" marB="0" anchor="ctr">
                    <a:lnL>
                      <a:noFill/>
                    </a:lnL>
                    <a:lnR>
                      <a:noFill/>
                    </a:lnR>
                    <a:lnT>
                      <a:noFill/>
                    </a:lnT>
                    <a:lnB>
                      <a:noFill/>
                    </a:lnB>
                    <a:solidFill>
                      <a:srgbClr val="EEEEEE"/>
                    </a:solidFill>
                  </a:tcPr>
                </a:tc>
                <a:tc>
                  <a:txBody>
                    <a:bodyPr/>
                    <a:lstStyle/>
                    <a:p>
                      <a:pPr marL="0" marR="0" algn="l">
                        <a:spcBef>
                          <a:spcPts val="0"/>
                        </a:spcBef>
                        <a:spcAft>
                          <a:spcPts val="0"/>
                        </a:spcAft>
                      </a:pPr>
                      <a:r>
                        <a:rPr lang="en-US" sz="1100" dirty="0" smtClean="0">
                          <a:latin typeface="Times New Roman"/>
                          <a:ea typeface="Times New Roman"/>
                          <a:cs typeface="Times New Roman"/>
                        </a:rPr>
                        <a:t>                           2014 </a:t>
                      </a:r>
                      <a:endParaRPr lang="en-US" sz="1000" dirty="0">
                        <a:latin typeface="Times New Roman"/>
                        <a:ea typeface="Calibri"/>
                        <a:cs typeface="Times New Roman"/>
                      </a:endParaRPr>
                    </a:p>
                  </a:txBody>
                  <a:tcPr marL="77311" marR="0" marT="0" marB="0" anchor="ctr">
                    <a:lnL>
                      <a:noFill/>
                    </a:lnL>
                    <a:lnR>
                      <a:noFill/>
                    </a:lnR>
                    <a:lnT>
                      <a:noFill/>
                    </a:lnT>
                    <a:lnB>
                      <a:noFill/>
                    </a:lnB>
                    <a:solidFill>
                      <a:srgbClr val="EEEEEE"/>
                    </a:solidFill>
                  </a:tcPr>
                </a:tc>
              </a:tr>
              <a:tr h="226000">
                <a:tc gridSpan="4">
                  <a:txBody>
                    <a:bodyPr/>
                    <a:lstStyle/>
                    <a:p>
                      <a:pPr algn="ctr"/>
                      <a:endParaRPr lang="en-US" sz="1000">
                        <a:latin typeface="Calibri"/>
                        <a:ea typeface="Times New Roman"/>
                        <a:cs typeface="Times New Roman"/>
                      </a:endParaRPr>
                    </a:p>
                  </a:txBody>
                  <a:tcPr marL="0" marR="0" marT="0" marB="0"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77894">
                <a:tc>
                  <a:txBody>
                    <a:bodyPr/>
                    <a:lstStyle/>
                    <a:p>
                      <a:pPr marL="0" marR="0" algn="ctr">
                        <a:spcBef>
                          <a:spcPts val="0"/>
                        </a:spcBef>
                        <a:spcAft>
                          <a:spcPts val="0"/>
                        </a:spcAft>
                      </a:pPr>
                      <a:r>
                        <a:rPr lang="en-US" sz="1100">
                          <a:latin typeface="Times New Roman"/>
                          <a:ea typeface="Times New Roman"/>
                          <a:cs typeface="Times New Roman"/>
                        </a:rPr>
                        <a:t>5</a:t>
                      </a:r>
                      <a:endParaRPr lang="en-US" sz="1000">
                        <a:latin typeface="Times New Roman"/>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l">
                        <a:spcBef>
                          <a:spcPts val="0"/>
                        </a:spcBef>
                        <a:spcAft>
                          <a:spcPts val="0"/>
                        </a:spcAft>
                      </a:pPr>
                      <a:r>
                        <a:rPr lang="en-US" sz="1100" b="1" dirty="0" smtClean="0">
                          <a:solidFill>
                            <a:srgbClr val="0000FF"/>
                          </a:solidFill>
                          <a:latin typeface="Times New Roman"/>
                          <a:ea typeface="Times New Roman"/>
                          <a:cs typeface="Times New Roman"/>
                        </a:rPr>
                        <a:t>                                       </a:t>
                      </a:r>
                      <a:r>
                        <a:rPr lang="en-US" sz="1400" b="1" dirty="0" smtClean="0">
                          <a:solidFill>
                            <a:srgbClr val="0000FF"/>
                          </a:solidFill>
                          <a:latin typeface="Times New Roman"/>
                          <a:ea typeface="Times New Roman"/>
                          <a:cs typeface="Times New Roman"/>
                        </a:rPr>
                        <a:t>Qatar</a:t>
                      </a:r>
                      <a:endParaRPr lang="en-US" sz="1400" dirty="0">
                        <a:latin typeface="Times New Roman"/>
                        <a:ea typeface="Calibri"/>
                        <a:cs typeface="Times New Roman"/>
                      </a:endParaRPr>
                    </a:p>
                  </a:txBody>
                  <a:tcPr marL="48463" marR="0" marT="77311" marB="77311" anchor="ctr">
                    <a:lnL>
                      <a:noFill/>
                    </a:lnL>
                    <a:lnR>
                      <a:noFill/>
                    </a:lnR>
                    <a:lnT>
                      <a:noFill/>
                    </a:lnT>
                    <a:lnB>
                      <a:noFill/>
                    </a:lnB>
                    <a:solidFill>
                      <a:srgbClr val="FFFFFF"/>
                    </a:solidFill>
                  </a:tcPr>
                </a:tc>
                <a:tc>
                  <a:txBody>
                    <a:bodyPr/>
                    <a:lstStyle/>
                    <a:p>
                      <a:pPr marL="0" marR="0" algn="just">
                        <a:spcBef>
                          <a:spcPts val="0"/>
                        </a:spcBef>
                        <a:spcAft>
                          <a:spcPts val="0"/>
                        </a:spcAft>
                      </a:pPr>
                      <a:r>
                        <a:rPr lang="en-US" sz="1100" dirty="0">
                          <a:latin typeface="Times New Roman"/>
                          <a:ea typeface="Times New Roman"/>
                          <a:cs typeface="Times New Roman"/>
                        </a:rPr>
                        <a:t>         </a:t>
                      </a:r>
                      <a:r>
                        <a:rPr lang="en-US" sz="1100" dirty="0" smtClean="0">
                          <a:latin typeface="Times New Roman"/>
                          <a:ea typeface="Times New Roman"/>
                          <a:cs typeface="Times New Roman"/>
                        </a:rPr>
                        <a:t>    </a:t>
                      </a:r>
                      <a:r>
                        <a:rPr lang="en-US" sz="1100" baseline="0" dirty="0" smtClean="0">
                          <a:latin typeface="Times New Roman"/>
                          <a:ea typeface="Times New Roman"/>
                          <a:cs typeface="Times New Roman"/>
                        </a:rPr>
                        <a:t>           5.5/0.9</a:t>
                      </a:r>
                      <a:endParaRPr lang="en-US" sz="1000" dirty="0">
                        <a:latin typeface="Times New Roman"/>
                        <a:ea typeface="Calibri"/>
                        <a:cs typeface="Times New Roman"/>
                      </a:endParaRPr>
                    </a:p>
                  </a:txBody>
                  <a:tcPr marL="0" marR="48463" marT="0" marB="0" anchor="ctr">
                    <a:lnL>
                      <a:noFill/>
                    </a:lnL>
                    <a:lnR>
                      <a:noFill/>
                    </a:lnR>
                    <a:lnT>
                      <a:noFill/>
                    </a:lnT>
                    <a:lnB>
                      <a:noFill/>
                    </a:lnB>
                    <a:solidFill>
                      <a:srgbClr val="FFFFFF"/>
                    </a:solidFill>
                  </a:tcPr>
                </a:tc>
                <a:tc>
                  <a:txBody>
                    <a:bodyPr/>
                    <a:lstStyle/>
                    <a:p>
                      <a:pPr marL="0" marR="0" algn="l">
                        <a:spcBef>
                          <a:spcPts val="0"/>
                        </a:spcBef>
                        <a:spcAft>
                          <a:spcPts val="0"/>
                        </a:spcAft>
                      </a:pPr>
                      <a:r>
                        <a:rPr lang="en-US" sz="1100" dirty="0" smtClean="0">
                          <a:latin typeface="Times New Roman"/>
                          <a:ea typeface="Times New Roman"/>
                          <a:cs typeface="Times New Roman"/>
                        </a:rPr>
                        <a:t>                           2014</a:t>
                      </a:r>
                      <a:endParaRPr lang="en-US" sz="1000" dirty="0">
                        <a:latin typeface="Times New Roman"/>
                        <a:ea typeface="Calibri"/>
                        <a:cs typeface="Times New Roman"/>
                      </a:endParaRPr>
                    </a:p>
                  </a:txBody>
                  <a:tcPr marL="77311" marR="0" marT="0" marB="0" anchor="ctr">
                    <a:lnL>
                      <a:noFill/>
                    </a:lnL>
                    <a:lnR>
                      <a:noFill/>
                    </a:lnR>
                    <a:lnT>
                      <a:noFill/>
                    </a:lnT>
                    <a:lnB>
                      <a:noFill/>
                    </a:lnB>
                    <a:solidFill>
                      <a:srgbClr val="FFFFFF"/>
                    </a:solidFill>
                  </a:tcPr>
                </a:tc>
              </a:tr>
              <a:tr h="226000">
                <a:tc gridSpan="4">
                  <a:txBody>
                    <a:bodyPr/>
                    <a:lstStyle/>
                    <a:p>
                      <a:pPr algn="ctr"/>
                      <a:endParaRPr lang="en-US" sz="1000" dirty="0">
                        <a:latin typeface="Calibri"/>
                        <a:ea typeface="Times New Roman"/>
                        <a:cs typeface="Times New Roman"/>
                      </a:endParaRPr>
                    </a:p>
                  </a:txBody>
                  <a:tcPr marL="0" marR="0" marT="0" marB="0" anchor="ctr">
                    <a:lnL>
                      <a:noFill/>
                    </a:lnL>
                    <a:lnR>
                      <a:noFill/>
                    </a:lnR>
                    <a:lnT>
                      <a:noFill/>
                    </a:lnT>
                    <a:lnB>
                      <a:noFill/>
                    </a:lnB>
                    <a:solidFill>
                      <a:srgbClr val="EEEEEE"/>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77894">
                <a:tc>
                  <a:txBody>
                    <a:bodyPr/>
                    <a:lstStyle/>
                    <a:p>
                      <a:pPr marL="0" marR="0" algn="ctr">
                        <a:spcBef>
                          <a:spcPts val="0"/>
                        </a:spcBef>
                        <a:spcAft>
                          <a:spcPts val="0"/>
                        </a:spcAft>
                      </a:pPr>
                      <a:r>
                        <a:rPr lang="en-US" sz="1100" dirty="0">
                          <a:latin typeface="Times New Roman"/>
                          <a:ea typeface="Times New Roman"/>
                          <a:cs typeface="Times New Roman"/>
                        </a:rPr>
                        <a:t>6</a:t>
                      </a:r>
                      <a:endParaRPr lang="en-US" sz="1000" dirty="0">
                        <a:latin typeface="Times New Roman"/>
                        <a:ea typeface="Calibri"/>
                        <a:cs typeface="Times New Roman"/>
                      </a:endParaRPr>
                    </a:p>
                  </a:txBody>
                  <a:tcPr marL="0" marR="0" marT="0" marB="0" anchor="ctr">
                    <a:lnL>
                      <a:noFill/>
                    </a:lnL>
                    <a:lnR>
                      <a:noFill/>
                    </a:lnR>
                    <a:lnT>
                      <a:noFill/>
                    </a:lnT>
                    <a:lnB>
                      <a:noFill/>
                    </a:lnB>
                    <a:solidFill>
                      <a:srgbClr val="EEEEE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00FF"/>
                          </a:solidFill>
                          <a:latin typeface="Times New Roman"/>
                          <a:ea typeface="Times New Roman"/>
                          <a:cs typeface="Times New Roman"/>
                        </a:rPr>
                        <a:t>                        </a:t>
                      </a:r>
                      <a:r>
                        <a:rPr lang="en-US" sz="1400" b="1" baseline="0" dirty="0" smtClean="0">
                          <a:solidFill>
                            <a:srgbClr val="0000FF"/>
                          </a:solidFill>
                          <a:latin typeface="Times New Roman"/>
                          <a:ea typeface="Times New Roman"/>
                          <a:cs typeface="Times New Roman"/>
                        </a:rPr>
                        <a:t>           Canada</a:t>
                      </a:r>
                      <a:endParaRPr lang="en-US" sz="1400" dirty="0" smtClean="0">
                        <a:latin typeface="Times New Roman"/>
                        <a:ea typeface="Calibri"/>
                        <a:cs typeface="Times New Roman"/>
                      </a:endParaRPr>
                    </a:p>
                    <a:p>
                      <a:pPr marL="0" marR="0" algn="l">
                        <a:spcBef>
                          <a:spcPts val="0"/>
                        </a:spcBef>
                        <a:spcAft>
                          <a:spcPts val="0"/>
                        </a:spcAft>
                      </a:pPr>
                      <a:endParaRPr lang="en-US" sz="1000" dirty="0">
                        <a:latin typeface="Times New Roman"/>
                        <a:ea typeface="Calibri"/>
                        <a:cs typeface="Times New Roman"/>
                      </a:endParaRPr>
                    </a:p>
                  </a:txBody>
                  <a:tcPr marL="48463" marR="0" marT="77311" marB="77311" anchor="ctr">
                    <a:lnL>
                      <a:noFill/>
                    </a:lnL>
                    <a:lnR>
                      <a:noFill/>
                    </a:lnR>
                    <a:lnT>
                      <a:noFill/>
                    </a:lnT>
                    <a:lnB>
                      <a:noFill/>
                    </a:lnB>
                    <a:solidFill>
                      <a:srgbClr val="EEEEEE"/>
                    </a:solidFill>
                  </a:tcPr>
                </a:tc>
                <a:tc>
                  <a:txBody>
                    <a:bodyPr/>
                    <a:lstStyle/>
                    <a:p>
                      <a:pPr marL="0" marR="0" algn="just">
                        <a:spcBef>
                          <a:spcPts val="0"/>
                        </a:spcBef>
                        <a:spcAft>
                          <a:spcPts val="0"/>
                        </a:spcAft>
                      </a:pPr>
                      <a:r>
                        <a:rPr lang="en-US" sz="1100" dirty="0">
                          <a:latin typeface="Times New Roman"/>
                          <a:ea typeface="Times New Roman"/>
                          <a:cs typeface="Times New Roman"/>
                        </a:rPr>
                        <a:t>        </a:t>
                      </a:r>
                      <a:r>
                        <a:rPr lang="en-US" sz="1100" dirty="0" smtClean="0">
                          <a:latin typeface="Times New Roman"/>
                          <a:ea typeface="Times New Roman"/>
                          <a:cs typeface="Times New Roman"/>
                        </a:rPr>
                        <a:t>       </a:t>
                      </a:r>
                      <a:r>
                        <a:rPr lang="en-US" sz="1100" baseline="0" dirty="0" smtClean="0">
                          <a:latin typeface="Times New Roman"/>
                          <a:ea typeface="Times New Roman"/>
                          <a:cs typeface="Times New Roman"/>
                        </a:rPr>
                        <a:t>         5.4/3.6</a:t>
                      </a:r>
                      <a:endParaRPr lang="en-US" sz="1000" dirty="0">
                        <a:latin typeface="Times New Roman"/>
                        <a:ea typeface="Calibri"/>
                        <a:cs typeface="Times New Roman"/>
                      </a:endParaRPr>
                    </a:p>
                  </a:txBody>
                  <a:tcPr marL="0" marR="48463" marT="0" marB="0" anchor="ctr">
                    <a:lnL>
                      <a:noFill/>
                    </a:lnL>
                    <a:lnR>
                      <a:noFill/>
                    </a:lnR>
                    <a:lnT>
                      <a:noFill/>
                    </a:lnT>
                    <a:lnB>
                      <a:noFill/>
                    </a:lnB>
                    <a:solidFill>
                      <a:srgbClr val="EEEEEE"/>
                    </a:solidFill>
                  </a:tcPr>
                </a:tc>
                <a:tc>
                  <a:txBody>
                    <a:bodyPr/>
                    <a:lstStyle/>
                    <a:p>
                      <a:pPr marL="0" marR="0" algn="l">
                        <a:spcBef>
                          <a:spcPts val="0"/>
                        </a:spcBef>
                        <a:spcAft>
                          <a:spcPts val="0"/>
                        </a:spcAft>
                      </a:pPr>
                      <a:r>
                        <a:rPr lang="en-US" sz="1100" dirty="0" smtClean="0">
                          <a:latin typeface="Times New Roman"/>
                          <a:ea typeface="Times New Roman"/>
                          <a:cs typeface="Times New Roman"/>
                        </a:rPr>
                        <a:t>                           2014</a:t>
                      </a:r>
                      <a:endParaRPr lang="en-US" sz="1000" dirty="0">
                        <a:latin typeface="Times New Roman"/>
                        <a:ea typeface="Calibri"/>
                        <a:cs typeface="Times New Roman"/>
                      </a:endParaRPr>
                    </a:p>
                  </a:txBody>
                  <a:tcPr marL="77311" marR="0" marT="0" marB="0" anchor="ctr">
                    <a:lnL>
                      <a:noFill/>
                    </a:lnL>
                    <a:lnR>
                      <a:noFill/>
                    </a:lnR>
                    <a:lnT>
                      <a:noFill/>
                    </a:lnT>
                    <a:lnB>
                      <a:noFill/>
                    </a:lnB>
                    <a:solidFill>
                      <a:srgbClr val="EEEEEE"/>
                    </a:solidFill>
                  </a:tcPr>
                </a:tc>
              </a:tr>
            </a:tbl>
          </a:graphicData>
        </a:graphic>
      </p:graphicFrame>
      <p:sp>
        <p:nvSpPr>
          <p:cNvPr id="10" name="Rectangle 9"/>
          <p:cNvSpPr/>
          <p:nvPr/>
        </p:nvSpPr>
        <p:spPr>
          <a:xfrm>
            <a:off x="827584" y="908720"/>
            <a:ext cx="7344816" cy="584775"/>
          </a:xfrm>
          <a:prstGeom prst="rect">
            <a:avLst/>
          </a:prstGeom>
        </p:spPr>
        <p:txBody>
          <a:bodyPr wrap="square">
            <a:spAutoFit/>
          </a:bodyPr>
          <a:lstStyle/>
          <a:p>
            <a:pPr lvl="0" algn="ctr" fontAlgn="base">
              <a:spcBef>
                <a:spcPct val="0"/>
              </a:spcBef>
              <a:spcAft>
                <a:spcPct val="0"/>
              </a:spcAft>
            </a:pPr>
            <a:r>
              <a:rPr lang="en-US" sz="1600" b="1" dirty="0" smtClean="0">
                <a:solidFill>
                  <a:srgbClr val="C00000"/>
                </a:solidFill>
                <a:ea typeface="Calibri" pitchFamily="34" charset="0"/>
                <a:cs typeface="Times New Roman" pitchFamily="18" charset="0"/>
              </a:rPr>
              <a:t>Top Six Countries in Natural Gas (NG) - Production vs. Consumption    </a:t>
            </a:r>
            <a:r>
              <a:rPr lang="en-US" sz="1600" b="1" dirty="0" smtClean="0">
                <a:cs typeface="Times New Roman" pitchFamily="18" charset="0"/>
              </a:rPr>
              <a:t>World’s Annual Gas Production  vs.  Consumption:    121TCF / 120TCF </a:t>
            </a:r>
            <a:endParaRPr lang="en-US" sz="1600" dirty="0" smtClean="0">
              <a:cs typeface="Arial" pitchFamily="34" charset="0"/>
            </a:endParaRPr>
          </a:p>
        </p:txBody>
      </p:sp>
    </p:spTree>
    <p:extLst>
      <p:ext uri="{BB962C8B-B14F-4D97-AF65-F5344CB8AC3E}">
        <p14:creationId xmlns:p14="http://schemas.microsoft.com/office/powerpoint/2010/main" xmlns="" val="611047494"/>
      </p:ext>
    </p:extLst>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609600" y="6583363"/>
            <a:ext cx="1841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pPr>
            <a:endParaRPr lang="en-US" sz="1200" b="1" smtClean="0">
              <a:solidFill>
                <a:prstClr val="black"/>
              </a:solidFill>
            </a:endParaRPr>
          </a:p>
        </p:txBody>
      </p:sp>
      <p:sp>
        <p:nvSpPr>
          <p:cNvPr id="12293" name="Text Box 5"/>
          <p:cNvSpPr txBox="1">
            <a:spLocks noChangeArrowheads="1"/>
          </p:cNvSpPr>
          <p:nvPr/>
        </p:nvSpPr>
        <p:spPr bwMode="auto">
          <a:xfrm>
            <a:off x="304800" y="1524000"/>
            <a:ext cx="8382000" cy="178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pPr>
            <a:endParaRPr lang="en-GB" sz="1400" b="1" dirty="0" smtClean="0">
              <a:solidFill>
                <a:prstClr val="black"/>
              </a:solidFill>
              <a:latin typeface="Cambria" pitchFamily="18" charset="0"/>
            </a:endParaRPr>
          </a:p>
          <a:p>
            <a:pPr defTabSz="914400" eaLnBrk="1" fontAlgn="base" hangingPunct="1">
              <a:spcBef>
                <a:spcPct val="0"/>
              </a:spcBef>
              <a:spcAft>
                <a:spcPct val="0"/>
              </a:spcAft>
            </a:pPr>
            <a:endParaRPr lang="en-GB" sz="1400" b="1" dirty="0" smtClean="0">
              <a:solidFill>
                <a:prstClr val="black"/>
              </a:solidFill>
              <a:latin typeface="Cambria" pitchFamily="18" charset="0"/>
            </a:endParaRPr>
          </a:p>
          <a:p>
            <a:pPr defTabSz="914400" eaLnBrk="1" fontAlgn="base" hangingPunct="1">
              <a:spcBef>
                <a:spcPct val="0"/>
              </a:spcBef>
              <a:spcAft>
                <a:spcPct val="0"/>
              </a:spcAft>
            </a:pPr>
            <a:endParaRPr lang="en-GB" sz="1400" b="1" dirty="0" smtClean="0">
              <a:solidFill>
                <a:prstClr val="black"/>
              </a:solidFill>
              <a:latin typeface="Cambria" pitchFamily="18" charset="0"/>
            </a:endParaRPr>
          </a:p>
          <a:p>
            <a:pPr defTabSz="914400" eaLnBrk="1" fontAlgn="base" hangingPunct="1">
              <a:spcBef>
                <a:spcPct val="0"/>
              </a:spcBef>
              <a:spcAft>
                <a:spcPct val="0"/>
              </a:spcAft>
            </a:pPr>
            <a:endParaRPr lang="en-GB" sz="1400" b="1" dirty="0" smtClean="0">
              <a:solidFill>
                <a:prstClr val="black"/>
              </a:solidFill>
              <a:latin typeface="Cambria" pitchFamily="18" charset="0"/>
            </a:endParaRPr>
          </a:p>
          <a:p>
            <a:pPr defTabSz="914400" eaLnBrk="1" fontAlgn="base" hangingPunct="1">
              <a:spcBef>
                <a:spcPct val="0"/>
              </a:spcBef>
              <a:spcAft>
                <a:spcPct val="0"/>
              </a:spcAft>
            </a:pPr>
            <a:endParaRPr lang="en-GB" sz="1400" b="1" dirty="0" smtClean="0">
              <a:solidFill>
                <a:prstClr val="black"/>
              </a:solidFill>
              <a:latin typeface="Cambria" pitchFamily="18" charset="0"/>
            </a:endParaRPr>
          </a:p>
          <a:p>
            <a:pPr defTabSz="914400" eaLnBrk="1" fontAlgn="base" hangingPunct="1">
              <a:spcBef>
                <a:spcPct val="0"/>
              </a:spcBef>
              <a:spcAft>
                <a:spcPct val="0"/>
              </a:spcAft>
              <a:buFontTx/>
              <a:buChar char="•"/>
            </a:pPr>
            <a:endParaRPr lang="en-GB" sz="1400" b="1" dirty="0" smtClean="0">
              <a:solidFill>
                <a:prstClr val="black"/>
              </a:solidFill>
              <a:latin typeface="Cambria" pitchFamily="18" charset="0"/>
            </a:endParaRPr>
          </a:p>
          <a:p>
            <a:pPr defTabSz="914400" eaLnBrk="1" fontAlgn="base" hangingPunct="1">
              <a:spcBef>
                <a:spcPct val="0"/>
              </a:spcBef>
              <a:spcAft>
                <a:spcPct val="0"/>
              </a:spcAft>
            </a:pPr>
            <a:endParaRPr lang="en-GB" sz="1400" b="1" dirty="0" smtClean="0">
              <a:solidFill>
                <a:prstClr val="black"/>
              </a:solidFill>
              <a:latin typeface="Cambria" pitchFamily="18" charset="0"/>
            </a:endParaRPr>
          </a:p>
          <a:p>
            <a:pPr defTabSz="914400" eaLnBrk="1" fontAlgn="base" hangingPunct="1">
              <a:spcBef>
                <a:spcPct val="0"/>
              </a:spcBef>
              <a:spcAft>
                <a:spcPct val="0"/>
              </a:spcAft>
            </a:pPr>
            <a:endParaRPr lang="en-GB" sz="1200" b="1" dirty="0" smtClean="0">
              <a:solidFill>
                <a:prstClr val="black"/>
              </a:solidFill>
              <a:latin typeface="Cambria" pitchFamily="18" charset="0"/>
            </a:endParaRPr>
          </a:p>
        </p:txBody>
      </p:sp>
      <p:sp>
        <p:nvSpPr>
          <p:cNvPr id="12298" name="Text Box 18"/>
          <p:cNvSpPr txBox="1">
            <a:spLocks noChangeArrowheads="1"/>
          </p:cNvSpPr>
          <p:nvPr/>
        </p:nvSpPr>
        <p:spPr bwMode="auto">
          <a:xfrm>
            <a:off x="304800" y="6172200"/>
            <a:ext cx="6715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pPr>
            <a:endParaRPr lang="en-GB" sz="800" b="1" i="1" dirty="0" smtClean="0">
              <a:solidFill>
                <a:srgbClr val="0F6FC6"/>
              </a:solidFill>
            </a:endParaRPr>
          </a:p>
          <a:p>
            <a:pPr defTabSz="914400" eaLnBrk="1" fontAlgn="base" hangingPunct="1">
              <a:spcBef>
                <a:spcPct val="0"/>
              </a:spcBef>
              <a:spcAft>
                <a:spcPct val="0"/>
              </a:spcAft>
            </a:pPr>
            <a:r>
              <a:rPr lang="en-GB" sz="800" b="1" i="1" dirty="0" smtClean="0">
                <a:solidFill>
                  <a:srgbClr val="0F6FC6"/>
                </a:solidFill>
              </a:rPr>
              <a:t>NOGCL</a:t>
            </a:r>
          </a:p>
          <a:p>
            <a:pPr defTabSz="914400" eaLnBrk="1" fontAlgn="base" hangingPunct="1">
              <a:spcBef>
                <a:spcPct val="0"/>
              </a:spcBef>
              <a:spcAft>
                <a:spcPct val="0"/>
              </a:spcAft>
            </a:pPr>
            <a:endParaRPr lang="en-GB" sz="800" b="1" i="1" dirty="0" smtClean="0">
              <a:solidFill>
                <a:prstClr val="black"/>
              </a:solidFill>
            </a:endParaRPr>
          </a:p>
        </p:txBody>
      </p:sp>
      <p:pic>
        <p:nvPicPr>
          <p:cNvPr id="11" name="Picture 10"/>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bwMode="auto">
          <a:xfrm>
            <a:off x="8316416" y="620688"/>
            <a:ext cx="720080" cy="864096"/>
          </a:xfrm>
          <a:prstGeom prst="rect">
            <a:avLst/>
          </a:prstGeom>
          <a:noFill/>
          <a:ln>
            <a:noFill/>
          </a:ln>
        </p:spPr>
      </p:pic>
      <p:graphicFrame>
        <p:nvGraphicFramePr>
          <p:cNvPr id="14" name="Table 13"/>
          <p:cNvGraphicFramePr>
            <a:graphicFrameLocks noGrp="1"/>
          </p:cNvGraphicFramePr>
          <p:nvPr/>
        </p:nvGraphicFramePr>
        <p:xfrm>
          <a:off x="228601" y="1600201"/>
          <a:ext cx="8610599" cy="4610986"/>
        </p:xfrm>
        <a:graphic>
          <a:graphicData uri="http://schemas.openxmlformats.org/drawingml/2006/table">
            <a:tbl>
              <a:tblPr/>
              <a:tblGrid>
                <a:gridCol w="895693"/>
                <a:gridCol w="3129874"/>
                <a:gridCol w="2328803"/>
                <a:gridCol w="2256229"/>
              </a:tblGrid>
              <a:tr h="345134">
                <a:tc>
                  <a:txBody>
                    <a:bodyPr/>
                    <a:lstStyle/>
                    <a:p>
                      <a:pPr marL="0" marR="0" algn="just">
                        <a:spcBef>
                          <a:spcPts val="0"/>
                        </a:spcBef>
                        <a:spcAft>
                          <a:spcPts val="0"/>
                        </a:spcAft>
                      </a:pPr>
                      <a:r>
                        <a:rPr lang="en-US" sz="1300" b="1" dirty="0" smtClean="0">
                          <a:latin typeface="Times New Roman"/>
                          <a:ea typeface="Times New Roman"/>
                          <a:cs typeface="Times New Roman"/>
                        </a:rPr>
                        <a:t>     Rank</a:t>
                      </a:r>
                      <a:endParaRPr lang="en-US" sz="1000" dirty="0">
                        <a:latin typeface="Times New Roman"/>
                        <a:ea typeface="Calibri"/>
                        <a:cs typeface="Times New Roman"/>
                      </a:endParaRPr>
                    </a:p>
                  </a:txBody>
                  <a:tcPr marL="48463" marR="17308" marT="17308" marB="17308" anchor="ctr">
                    <a:lnL>
                      <a:noFill/>
                    </a:lnL>
                    <a:lnR>
                      <a:noFill/>
                    </a:lnR>
                    <a:lnT>
                      <a:noFill/>
                    </a:lnT>
                    <a:lnB>
                      <a:noFill/>
                    </a:lnB>
                    <a:solidFill>
                      <a:srgbClr val="F8F8E7"/>
                    </a:solidFill>
                  </a:tcPr>
                </a:tc>
                <a:tc>
                  <a:txBody>
                    <a:bodyPr/>
                    <a:lstStyle/>
                    <a:p>
                      <a:pPr marL="0" marR="0" algn="ctr">
                        <a:spcBef>
                          <a:spcPts val="0"/>
                        </a:spcBef>
                        <a:spcAft>
                          <a:spcPts val="0"/>
                        </a:spcAft>
                      </a:pPr>
                      <a:r>
                        <a:rPr lang="en-US" sz="1300" b="1" dirty="0">
                          <a:latin typeface="Times New Roman"/>
                          <a:ea typeface="Times New Roman"/>
                          <a:cs typeface="Times New Roman"/>
                        </a:rPr>
                        <a:t>Country</a:t>
                      </a:r>
                      <a:endParaRPr lang="en-US" sz="1000" dirty="0">
                        <a:latin typeface="Times New Roman"/>
                        <a:ea typeface="Calibri"/>
                        <a:cs typeface="Times New Roman"/>
                      </a:endParaRPr>
                    </a:p>
                  </a:txBody>
                  <a:tcPr marL="48463" marR="17308" marT="17308" marB="17308" anchor="ctr">
                    <a:lnL>
                      <a:noFill/>
                    </a:lnL>
                    <a:lnR>
                      <a:noFill/>
                    </a:lnR>
                    <a:lnB>
                      <a:noFill/>
                    </a:lnB>
                    <a:solidFill>
                      <a:srgbClr val="F8F8E7"/>
                    </a:solidFill>
                  </a:tcPr>
                </a:tc>
                <a:tc>
                  <a:txBody>
                    <a:bodyPr/>
                    <a:lstStyle/>
                    <a:p>
                      <a:pPr marL="0" marR="0" algn="just">
                        <a:spcBef>
                          <a:spcPts val="0"/>
                        </a:spcBef>
                        <a:spcAft>
                          <a:spcPts val="0"/>
                        </a:spcAft>
                      </a:pPr>
                      <a:r>
                        <a:rPr lang="en-US" sz="1300" b="1" dirty="0">
                          <a:latin typeface="Times New Roman"/>
                          <a:ea typeface="Times New Roman"/>
                          <a:cs typeface="Times New Roman"/>
                        </a:rPr>
                        <a:t> </a:t>
                      </a:r>
                      <a:r>
                        <a:rPr lang="en-US" sz="1300" b="1" dirty="0" smtClean="0">
                          <a:latin typeface="Times New Roman"/>
                          <a:ea typeface="Times New Roman"/>
                          <a:cs typeface="Times New Roman"/>
                        </a:rPr>
                        <a:t>(Billion</a:t>
                      </a:r>
                      <a:r>
                        <a:rPr lang="en-US" sz="1300" b="1" baseline="0" dirty="0" smtClean="0">
                          <a:latin typeface="Times New Roman"/>
                          <a:ea typeface="Times New Roman"/>
                          <a:cs typeface="Times New Roman"/>
                        </a:rPr>
                        <a:t> of Barrels)</a:t>
                      </a:r>
                      <a:r>
                        <a:rPr lang="en-US" sz="1300" b="1" dirty="0" smtClean="0">
                          <a:latin typeface="Times New Roman"/>
                          <a:ea typeface="Times New Roman"/>
                          <a:cs typeface="Times New Roman"/>
                        </a:rPr>
                        <a:t> </a:t>
                      </a:r>
                      <a:endParaRPr lang="en-US" sz="1000" dirty="0">
                        <a:latin typeface="Times New Roman"/>
                        <a:ea typeface="Calibri"/>
                        <a:cs typeface="Times New Roman"/>
                      </a:endParaRPr>
                    </a:p>
                  </a:txBody>
                  <a:tcPr marL="17308" marR="17308" marT="17308" marB="17308" anchor="ctr">
                    <a:lnL>
                      <a:noFill/>
                    </a:lnL>
                    <a:lnR>
                      <a:noFill/>
                    </a:lnR>
                    <a:lnB>
                      <a:noFill/>
                    </a:lnB>
                    <a:solidFill>
                      <a:srgbClr val="F8F8E7"/>
                    </a:solidFill>
                  </a:tcPr>
                </a:tc>
                <a:tc>
                  <a:txBody>
                    <a:bodyPr/>
                    <a:lstStyle/>
                    <a:p>
                      <a:pPr marL="0" marR="0" algn="ctr">
                        <a:spcBef>
                          <a:spcPts val="0"/>
                        </a:spcBef>
                        <a:spcAft>
                          <a:spcPts val="0"/>
                        </a:spcAft>
                      </a:pPr>
                      <a:r>
                        <a:rPr lang="en-US" sz="1300" b="1" dirty="0">
                          <a:latin typeface="Times New Roman"/>
                          <a:ea typeface="Times New Roman"/>
                          <a:cs typeface="Times New Roman"/>
                        </a:rPr>
                        <a:t>Date of Information</a:t>
                      </a:r>
                      <a:endParaRPr lang="en-US" sz="1000" dirty="0">
                        <a:latin typeface="Times New Roman"/>
                        <a:ea typeface="Calibri"/>
                        <a:cs typeface="Times New Roman"/>
                      </a:endParaRPr>
                    </a:p>
                  </a:txBody>
                  <a:tcPr marL="17308" marR="17308" marT="17308" marB="17308" anchor="ctr">
                    <a:lnL>
                      <a:noFill/>
                    </a:lnL>
                    <a:lnR>
                      <a:noFill/>
                    </a:lnR>
                    <a:lnB>
                      <a:noFill/>
                    </a:lnB>
                    <a:solidFill>
                      <a:srgbClr val="F8F8E7"/>
                    </a:solidFill>
                  </a:tcPr>
                </a:tc>
              </a:tr>
              <a:tr h="226000">
                <a:tc gridSpan="4">
                  <a:txBody>
                    <a:bodyPr/>
                    <a:lstStyle/>
                    <a:p>
                      <a:pPr algn="ctr"/>
                      <a:endParaRPr lang="en-US" sz="1000" dirty="0">
                        <a:latin typeface="Calibri"/>
                        <a:ea typeface="Times New Roman"/>
                        <a:cs typeface="Times New Roman"/>
                      </a:endParaRPr>
                    </a:p>
                  </a:txBody>
                  <a:tcPr marL="0" marR="0" marT="0" marB="0"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77894">
                <a:tc>
                  <a:txBody>
                    <a:bodyPr/>
                    <a:lstStyle/>
                    <a:p>
                      <a:pPr marL="0" marR="0" algn="ctr">
                        <a:spcBef>
                          <a:spcPts val="0"/>
                        </a:spcBef>
                        <a:spcAft>
                          <a:spcPts val="0"/>
                        </a:spcAft>
                      </a:pPr>
                      <a:r>
                        <a:rPr lang="en-US" sz="1100">
                          <a:latin typeface="Times New Roman"/>
                          <a:ea typeface="Times New Roman"/>
                          <a:cs typeface="Times New Roman"/>
                        </a:rPr>
                        <a:t>1</a:t>
                      </a:r>
                      <a:endParaRPr lang="en-US" sz="1000">
                        <a:latin typeface="Times New Roman"/>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l">
                        <a:spcBef>
                          <a:spcPts val="0"/>
                        </a:spcBef>
                        <a:spcAft>
                          <a:spcPts val="0"/>
                        </a:spcAft>
                      </a:pPr>
                      <a:r>
                        <a:rPr lang="en-US" sz="1100" b="1" u="none" dirty="0" smtClean="0">
                          <a:solidFill>
                            <a:srgbClr val="0000FF"/>
                          </a:solidFill>
                          <a:latin typeface="Times New Roman"/>
                          <a:ea typeface="Times New Roman"/>
                          <a:cs typeface="Times New Roman"/>
                        </a:rPr>
                        <a:t>                           </a:t>
                      </a:r>
                      <a:r>
                        <a:rPr lang="en-US" sz="1100" b="1" u="none" baseline="0" dirty="0" smtClean="0">
                          <a:solidFill>
                            <a:srgbClr val="0000FF"/>
                          </a:solidFill>
                          <a:latin typeface="Times New Roman"/>
                          <a:ea typeface="Times New Roman"/>
                          <a:cs typeface="Times New Roman"/>
                        </a:rPr>
                        <a:t>    </a:t>
                      </a:r>
                      <a:r>
                        <a:rPr lang="en-US" sz="1400" b="1" u="none" baseline="0" dirty="0" smtClean="0">
                          <a:solidFill>
                            <a:srgbClr val="0000FF"/>
                          </a:solidFill>
                          <a:latin typeface="Times New Roman"/>
                          <a:ea typeface="Times New Roman"/>
                          <a:cs typeface="Times New Roman"/>
                        </a:rPr>
                        <a:t>   Venezuela</a:t>
                      </a:r>
                      <a:endParaRPr lang="en-US" sz="1400" dirty="0">
                        <a:latin typeface="Times New Roman"/>
                        <a:ea typeface="Calibri"/>
                        <a:cs typeface="Times New Roman"/>
                      </a:endParaRPr>
                    </a:p>
                  </a:txBody>
                  <a:tcPr marL="48463" marR="0" marT="77311" marB="77311" anchor="ctr">
                    <a:lnL>
                      <a:noFill/>
                    </a:lnL>
                    <a:lnR>
                      <a:noFill/>
                    </a:lnR>
                    <a:lnT>
                      <a:noFill/>
                    </a:lnT>
                    <a:lnB>
                      <a:noFill/>
                    </a:lnB>
                    <a:solidFill>
                      <a:srgbClr val="FFFFFF"/>
                    </a:solidFill>
                  </a:tcPr>
                </a:tc>
                <a:tc>
                  <a:txBody>
                    <a:bodyPr/>
                    <a:lstStyle/>
                    <a:p>
                      <a:pPr marL="0" marR="0" algn="just">
                        <a:spcBef>
                          <a:spcPts val="0"/>
                        </a:spcBef>
                        <a:spcAft>
                          <a:spcPts val="0"/>
                        </a:spcAft>
                      </a:pPr>
                      <a:r>
                        <a:rPr lang="en-US" sz="1100" dirty="0">
                          <a:latin typeface="Times New Roman"/>
                          <a:ea typeface="Times New Roman"/>
                          <a:cs typeface="Times New Roman"/>
                        </a:rPr>
                        <a:t>  </a:t>
                      </a:r>
                      <a:r>
                        <a:rPr lang="en-US" sz="1100" dirty="0" smtClean="0">
                          <a:latin typeface="Times New Roman"/>
                          <a:ea typeface="Times New Roman"/>
                          <a:cs typeface="Times New Roman"/>
                        </a:rPr>
                        <a:t>             298</a:t>
                      </a:r>
                      <a:endParaRPr lang="en-US" sz="1000" dirty="0">
                        <a:latin typeface="Times New Roman"/>
                        <a:ea typeface="Calibri"/>
                        <a:cs typeface="Times New Roman"/>
                      </a:endParaRPr>
                    </a:p>
                  </a:txBody>
                  <a:tcPr marL="0" marR="48463" marT="0" marB="0" anchor="ctr">
                    <a:lnL>
                      <a:noFill/>
                    </a:lnL>
                    <a:lnR>
                      <a:noFill/>
                    </a:lnR>
                    <a:lnT>
                      <a:noFill/>
                    </a:lnT>
                    <a:lnB>
                      <a:noFill/>
                    </a:lnB>
                    <a:solidFill>
                      <a:srgbClr val="FFFFFF"/>
                    </a:solidFill>
                  </a:tcPr>
                </a:tc>
                <a:tc>
                  <a:txBody>
                    <a:bodyPr/>
                    <a:lstStyle/>
                    <a:p>
                      <a:pPr marL="0" marR="0" algn="l">
                        <a:spcBef>
                          <a:spcPts val="0"/>
                        </a:spcBef>
                        <a:spcAft>
                          <a:spcPts val="0"/>
                        </a:spcAft>
                      </a:pPr>
                      <a:r>
                        <a:rPr lang="en-US" sz="1100" dirty="0">
                          <a:latin typeface="Times New Roman"/>
                          <a:ea typeface="Times New Roman"/>
                          <a:cs typeface="Times New Roman"/>
                        </a:rPr>
                        <a:t> </a:t>
                      </a:r>
                      <a:r>
                        <a:rPr lang="en-US" sz="1100" dirty="0" smtClean="0">
                          <a:latin typeface="Times New Roman"/>
                          <a:ea typeface="Times New Roman"/>
                          <a:cs typeface="Times New Roman"/>
                        </a:rPr>
                        <a:t>                 2014 </a:t>
                      </a:r>
                      <a:r>
                        <a:rPr lang="en-US" sz="1100" dirty="0">
                          <a:latin typeface="Times New Roman"/>
                          <a:ea typeface="Times New Roman"/>
                          <a:cs typeface="Times New Roman"/>
                        </a:rPr>
                        <a:t>Estimated</a:t>
                      </a:r>
                      <a:endParaRPr lang="en-US" sz="1000" dirty="0">
                        <a:latin typeface="Times New Roman"/>
                        <a:ea typeface="Calibri"/>
                        <a:cs typeface="Times New Roman"/>
                      </a:endParaRPr>
                    </a:p>
                  </a:txBody>
                  <a:tcPr marL="77311" marR="0" marT="0" marB="0" anchor="ctr">
                    <a:lnL>
                      <a:noFill/>
                    </a:lnL>
                    <a:lnR>
                      <a:noFill/>
                    </a:lnR>
                    <a:lnT>
                      <a:noFill/>
                    </a:lnT>
                    <a:lnB>
                      <a:noFill/>
                    </a:lnB>
                    <a:solidFill>
                      <a:srgbClr val="FFFFFF"/>
                    </a:solidFill>
                  </a:tcPr>
                </a:tc>
              </a:tr>
              <a:tr h="226000">
                <a:tc gridSpan="4">
                  <a:txBody>
                    <a:bodyPr/>
                    <a:lstStyle/>
                    <a:p>
                      <a:pPr algn="ctr"/>
                      <a:endParaRPr lang="en-US" sz="1000" dirty="0">
                        <a:latin typeface="Calibri"/>
                        <a:ea typeface="Times New Roman"/>
                        <a:cs typeface="Times New Roman"/>
                      </a:endParaRPr>
                    </a:p>
                  </a:txBody>
                  <a:tcPr marL="0" marR="0" marT="0" marB="0" anchor="ctr">
                    <a:lnL>
                      <a:noFill/>
                    </a:lnL>
                    <a:lnR>
                      <a:noFill/>
                    </a:lnR>
                    <a:lnT>
                      <a:noFill/>
                    </a:lnT>
                    <a:lnB>
                      <a:noFill/>
                    </a:lnB>
                    <a:solidFill>
                      <a:srgbClr val="EEEEEE"/>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77894">
                <a:tc>
                  <a:txBody>
                    <a:bodyPr/>
                    <a:lstStyle/>
                    <a:p>
                      <a:pPr marL="0" marR="0" algn="ctr">
                        <a:spcBef>
                          <a:spcPts val="0"/>
                        </a:spcBef>
                        <a:spcAft>
                          <a:spcPts val="0"/>
                        </a:spcAft>
                      </a:pPr>
                      <a:r>
                        <a:rPr lang="en-US" sz="1100">
                          <a:latin typeface="Times New Roman"/>
                          <a:ea typeface="Times New Roman"/>
                          <a:cs typeface="Times New Roman"/>
                        </a:rPr>
                        <a:t>2</a:t>
                      </a:r>
                      <a:endParaRPr lang="en-US" sz="1000">
                        <a:latin typeface="Times New Roman"/>
                        <a:ea typeface="Calibri"/>
                        <a:cs typeface="Times New Roman"/>
                      </a:endParaRPr>
                    </a:p>
                  </a:txBody>
                  <a:tcPr marL="0" marR="0" marT="0" marB="0" anchor="ctr">
                    <a:lnL>
                      <a:noFill/>
                    </a:lnL>
                    <a:lnR>
                      <a:noFill/>
                    </a:lnR>
                    <a:lnT>
                      <a:noFill/>
                    </a:lnT>
                    <a:lnB>
                      <a:noFill/>
                    </a:lnB>
                    <a:solidFill>
                      <a:srgbClr val="EEEEEE"/>
                    </a:solidFill>
                  </a:tcPr>
                </a:tc>
                <a:tc>
                  <a:txBody>
                    <a:bodyPr/>
                    <a:lstStyle/>
                    <a:p>
                      <a:pPr marL="0" marR="0" algn="l">
                        <a:spcBef>
                          <a:spcPts val="0"/>
                        </a:spcBef>
                        <a:spcAft>
                          <a:spcPts val="0"/>
                        </a:spcAft>
                      </a:pPr>
                      <a:r>
                        <a:rPr lang="en-US" sz="1100" b="1" dirty="0" smtClean="0">
                          <a:solidFill>
                            <a:srgbClr val="0000FF"/>
                          </a:solidFill>
                          <a:latin typeface="Times New Roman"/>
                          <a:ea typeface="Times New Roman"/>
                          <a:cs typeface="Times New Roman"/>
                        </a:rPr>
                        <a:t>                                </a:t>
                      </a:r>
                      <a:r>
                        <a:rPr lang="en-US" sz="1400" b="1" dirty="0" smtClean="0">
                          <a:solidFill>
                            <a:srgbClr val="0000FF"/>
                          </a:solidFill>
                          <a:latin typeface="Times New Roman"/>
                          <a:ea typeface="Times New Roman"/>
                          <a:cs typeface="Times New Roman"/>
                        </a:rPr>
                        <a:t>Saudi</a:t>
                      </a:r>
                      <a:r>
                        <a:rPr lang="en-US" sz="1400" b="1" baseline="0" dirty="0" smtClean="0">
                          <a:solidFill>
                            <a:srgbClr val="0000FF"/>
                          </a:solidFill>
                          <a:latin typeface="Times New Roman"/>
                          <a:ea typeface="Times New Roman"/>
                          <a:cs typeface="Times New Roman"/>
                        </a:rPr>
                        <a:t> Arabia</a:t>
                      </a:r>
                      <a:endParaRPr lang="en-US" sz="1400" dirty="0">
                        <a:latin typeface="Times New Roman"/>
                        <a:ea typeface="Calibri"/>
                        <a:cs typeface="Times New Roman"/>
                      </a:endParaRPr>
                    </a:p>
                  </a:txBody>
                  <a:tcPr marL="48463" marR="0" marT="77311" marB="77311" anchor="ctr">
                    <a:lnL>
                      <a:noFill/>
                    </a:lnL>
                    <a:lnR>
                      <a:noFill/>
                    </a:lnR>
                    <a:lnT>
                      <a:noFill/>
                    </a:lnT>
                    <a:lnB>
                      <a:noFill/>
                    </a:lnB>
                    <a:solidFill>
                      <a:srgbClr val="EEEEEE"/>
                    </a:solidFill>
                  </a:tcPr>
                </a:tc>
                <a:tc>
                  <a:txBody>
                    <a:bodyPr/>
                    <a:lstStyle/>
                    <a:p>
                      <a:pPr marL="0" marR="0" algn="just">
                        <a:spcBef>
                          <a:spcPts val="0"/>
                        </a:spcBef>
                        <a:spcAft>
                          <a:spcPts val="0"/>
                        </a:spcAft>
                      </a:pPr>
                      <a:r>
                        <a:rPr lang="en-US" sz="1100" dirty="0">
                          <a:latin typeface="Times New Roman"/>
                          <a:ea typeface="Times New Roman"/>
                          <a:cs typeface="Times New Roman"/>
                        </a:rPr>
                        <a:t>        </a:t>
                      </a:r>
                      <a:r>
                        <a:rPr lang="en-US" sz="1100" dirty="0" smtClean="0">
                          <a:latin typeface="Times New Roman"/>
                          <a:ea typeface="Times New Roman"/>
                          <a:cs typeface="Times New Roman"/>
                        </a:rPr>
                        <a:t>       270</a:t>
                      </a:r>
                      <a:endParaRPr lang="en-US" sz="1000" dirty="0">
                        <a:latin typeface="Times New Roman"/>
                        <a:ea typeface="Calibri"/>
                        <a:cs typeface="Times New Roman"/>
                      </a:endParaRPr>
                    </a:p>
                  </a:txBody>
                  <a:tcPr marL="0" marR="48463" marT="0" marB="0" anchor="ctr">
                    <a:lnL>
                      <a:noFill/>
                    </a:lnL>
                    <a:lnR>
                      <a:noFill/>
                    </a:lnR>
                    <a:lnT>
                      <a:noFill/>
                    </a:lnT>
                    <a:lnB>
                      <a:noFill/>
                    </a:lnB>
                    <a:solidFill>
                      <a:srgbClr val="EEEEEE"/>
                    </a:solidFill>
                  </a:tcPr>
                </a:tc>
                <a:tc>
                  <a:txBody>
                    <a:bodyPr/>
                    <a:lstStyle/>
                    <a:p>
                      <a:pPr marL="0" marR="0" algn="l">
                        <a:spcBef>
                          <a:spcPts val="0"/>
                        </a:spcBef>
                        <a:spcAft>
                          <a:spcPts val="0"/>
                        </a:spcAft>
                      </a:pPr>
                      <a:r>
                        <a:rPr lang="en-US" sz="1100" dirty="0">
                          <a:latin typeface="Times New Roman"/>
                          <a:ea typeface="Times New Roman"/>
                          <a:cs typeface="Times New Roman"/>
                        </a:rPr>
                        <a:t> </a:t>
                      </a:r>
                      <a:r>
                        <a:rPr lang="en-US" sz="1100" dirty="0" smtClean="0">
                          <a:latin typeface="Times New Roman"/>
                          <a:ea typeface="Times New Roman"/>
                          <a:cs typeface="Times New Roman"/>
                        </a:rPr>
                        <a:t>                           2014 </a:t>
                      </a:r>
                      <a:endParaRPr lang="en-US" sz="1000" dirty="0">
                        <a:latin typeface="Times New Roman"/>
                        <a:ea typeface="Calibri"/>
                        <a:cs typeface="Times New Roman"/>
                      </a:endParaRPr>
                    </a:p>
                  </a:txBody>
                  <a:tcPr marL="77311" marR="0" marT="0" marB="0" anchor="ctr">
                    <a:lnL>
                      <a:noFill/>
                    </a:lnL>
                    <a:lnR>
                      <a:noFill/>
                    </a:lnR>
                    <a:lnT>
                      <a:noFill/>
                    </a:lnT>
                    <a:lnB>
                      <a:noFill/>
                    </a:lnB>
                    <a:solidFill>
                      <a:srgbClr val="EEEEEE"/>
                    </a:solidFill>
                  </a:tcPr>
                </a:tc>
              </a:tr>
              <a:tr h="226000">
                <a:tc gridSpan="4">
                  <a:txBody>
                    <a:bodyPr/>
                    <a:lstStyle/>
                    <a:p>
                      <a:pPr algn="ctr"/>
                      <a:endParaRPr lang="en-US" sz="1000" dirty="0">
                        <a:latin typeface="Calibri"/>
                        <a:ea typeface="Times New Roman"/>
                        <a:cs typeface="Times New Roman"/>
                      </a:endParaRPr>
                    </a:p>
                  </a:txBody>
                  <a:tcPr marL="0" marR="0" marT="0" marB="0"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77894">
                <a:tc>
                  <a:txBody>
                    <a:bodyPr/>
                    <a:lstStyle/>
                    <a:p>
                      <a:pPr marL="0" marR="0" algn="ctr">
                        <a:spcBef>
                          <a:spcPts val="0"/>
                        </a:spcBef>
                        <a:spcAft>
                          <a:spcPts val="0"/>
                        </a:spcAft>
                      </a:pPr>
                      <a:r>
                        <a:rPr lang="en-US" sz="1100">
                          <a:latin typeface="Times New Roman"/>
                          <a:ea typeface="Times New Roman"/>
                          <a:cs typeface="Times New Roman"/>
                        </a:rPr>
                        <a:t>3</a:t>
                      </a:r>
                      <a:endParaRPr lang="en-US" sz="1000">
                        <a:latin typeface="Times New Roman"/>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l">
                        <a:spcBef>
                          <a:spcPts val="0"/>
                        </a:spcBef>
                        <a:spcAft>
                          <a:spcPts val="0"/>
                        </a:spcAft>
                      </a:pPr>
                      <a:r>
                        <a:rPr lang="en-US" sz="1400" b="1" dirty="0" smtClean="0">
                          <a:solidFill>
                            <a:srgbClr val="0000FF"/>
                          </a:solidFill>
                          <a:latin typeface="Times New Roman"/>
                          <a:ea typeface="Times New Roman"/>
                          <a:cs typeface="Times New Roman"/>
                        </a:rPr>
                        <a:t>                             Canada</a:t>
                      </a:r>
                      <a:endParaRPr lang="en-US" sz="1400" dirty="0">
                        <a:latin typeface="Times New Roman"/>
                        <a:ea typeface="Calibri"/>
                        <a:cs typeface="Times New Roman"/>
                      </a:endParaRPr>
                    </a:p>
                  </a:txBody>
                  <a:tcPr marL="48463" marR="0" marT="77311" marB="77311" anchor="ctr">
                    <a:lnL>
                      <a:noFill/>
                    </a:lnL>
                    <a:lnR>
                      <a:noFill/>
                    </a:lnR>
                    <a:lnT>
                      <a:noFill/>
                    </a:lnT>
                    <a:lnB>
                      <a:noFill/>
                    </a:lnB>
                    <a:solidFill>
                      <a:srgbClr val="FFFFFF"/>
                    </a:solidFill>
                  </a:tcPr>
                </a:tc>
                <a:tc>
                  <a:txBody>
                    <a:bodyPr/>
                    <a:lstStyle/>
                    <a:p>
                      <a:pPr marL="0" marR="0" algn="just">
                        <a:spcBef>
                          <a:spcPts val="0"/>
                        </a:spcBef>
                        <a:spcAft>
                          <a:spcPts val="0"/>
                        </a:spcAft>
                      </a:pPr>
                      <a:r>
                        <a:rPr lang="en-US" sz="1100" dirty="0">
                          <a:latin typeface="Times New Roman"/>
                          <a:ea typeface="Times New Roman"/>
                          <a:cs typeface="Times New Roman"/>
                        </a:rPr>
                        <a:t>          </a:t>
                      </a:r>
                      <a:r>
                        <a:rPr lang="en-US" sz="1100" dirty="0" smtClean="0">
                          <a:latin typeface="Times New Roman"/>
                          <a:ea typeface="Times New Roman"/>
                          <a:cs typeface="Times New Roman"/>
                        </a:rPr>
                        <a:t>     173</a:t>
                      </a:r>
                      <a:endParaRPr lang="en-US" sz="1000" dirty="0">
                        <a:latin typeface="Times New Roman"/>
                        <a:ea typeface="Calibri"/>
                        <a:cs typeface="Times New Roman"/>
                      </a:endParaRPr>
                    </a:p>
                  </a:txBody>
                  <a:tcPr marL="0" marR="48463" marT="0" marB="0" anchor="ctr">
                    <a:lnL>
                      <a:noFill/>
                    </a:lnL>
                    <a:lnR>
                      <a:noFill/>
                    </a:lnR>
                    <a:lnT>
                      <a:noFill/>
                    </a:lnT>
                    <a:lnB>
                      <a:noFill/>
                    </a:lnB>
                    <a:solidFill>
                      <a:srgbClr val="FFFFFF"/>
                    </a:solidFill>
                  </a:tcPr>
                </a:tc>
                <a:tc>
                  <a:txBody>
                    <a:bodyPr/>
                    <a:lstStyle/>
                    <a:p>
                      <a:pPr marL="0" marR="0" algn="l">
                        <a:spcBef>
                          <a:spcPts val="0"/>
                        </a:spcBef>
                        <a:spcAft>
                          <a:spcPts val="0"/>
                        </a:spcAft>
                      </a:pPr>
                      <a:r>
                        <a:rPr lang="en-US" sz="1100" dirty="0" smtClean="0">
                          <a:latin typeface="Times New Roman"/>
                          <a:ea typeface="Times New Roman"/>
                          <a:cs typeface="Times New Roman"/>
                        </a:rPr>
                        <a:t>                            2014 </a:t>
                      </a:r>
                      <a:endParaRPr lang="en-US" sz="1000" dirty="0">
                        <a:latin typeface="Times New Roman"/>
                        <a:ea typeface="Calibri"/>
                        <a:cs typeface="Times New Roman"/>
                      </a:endParaRPr>
                    </a:p>
                  </a:txBody>
                  <a:tcPr marL="77311" marR="0" marT="0" marB="0" anchor="ctr">
                    <a:lnL>
                      <a:noFill/>
                    </a:lnL>
                    <a:lnR>
                      <a:noFill/>
                    </a:lnR>
                    <a:lnT>
                      <a:noFill/>
                    </a:lnT>
                    <a:lnB>
                      <a:noFill/>
                    </a:lnB>
                    <a:solidFill>
                      <a:srgbClr val="FFFFFF"/>
                    </a:solidFill>
                  </a:tcPr>
                </a:tc>
              </a:tr>
              <a:tr h="226000">
                <a:tc gridSpan="4">
                  <a:txBody>
                    <a:bodyPr/>
                    <a:lstStyle/>
                    <a:p>
                      <a:pPr algn="ctr"/>
                      <a:endParaRPr lang="en-US" sz="1000">
                        <a:latin typeface="Calibri"/>
                        <a:ea typeface="Times New Roman"/>
                        <a:cs typeface="Times New Roman"/>
                      </a:endParaRPr>
                    </a:p>
                  </a:txBody>
                  <a:tcPr marL="0" marR="0" marT="0" marB="0" anchor="ctr">
                    <a:lnL>
                      <a:noFill/>
                    </a:lnL>
                    <a:lnR>
                      <a:noFill/>
                    </a:lnR>
                    <a:lnT>
                      <a:noFill/>
                    </a:lnT>
                    <a:lnB>
                      <a:noFill/>
                    </a:lnB>
                    <a:solidFill>
                      <a:srgbClr val="EEEEEE"/>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77894">
                <a:tc>
                  <a:txBody>
                    <a:bodyPr/>
                    <a:lstStyle/>
                    <a:p>
                      <a:pPr marL="0" marR="0" algn="ctr">
                        <a:spcBef>
                          <a:spcPts val="0"/>
                        </a:spcBef>
                        <a:spcAft>
                          <a:spcPts val="0"/>
                        </a:spcAft>
                      </a:pPr>
                      <a:r>
                        <a:rPr lang="en-US" sz="1100">
                          <a:latin typeface="Times New Roman"/>
                          <a:ea typeface="Times New Roman"/>
                          <a:cs typeface="Times New Roman"/>
                        </a:rPr>
                        <a:t>4</a:t>
                      </a:r>
                      <a:endParaRPr lang="en-US" sz="1000">
                        <a:latin typeface="Times New Roman"/>
                        <a:ea typeface="Calibri"/>
                        <a:cs typeface="Times New Roman"/>
                      </a:endParaRPr>
                    </a:p>
                  </a:txBody>
                  <a:tcPr marL="0" marR="0" marT="0" marB="0" anchor="ctr">
                    <a:lnL>
                      <a:noFill/>
                    </a:lnL>
                    <a:lnR>
                      <a:noFill/>
                    </a:lnR>
                    <a:lnT>
                      <a:noFill/>
                    </a:lnT>
                    <a:lnB>
                      <a:noFill/>
                    </a:lnB>
                    <a:solidFill>
                      <a:srgbClr val="EEEEEE"/>
                    </a:solidFill>
                  </a:tcPr>
                </a:tc>
                <a:tc>
                  <a:txBody>
                    <a:bodyPr/>
                    <a:lstStyle/>
                    <a:p>
                      <a:pPr marL="0" marR="0" algn="l">
                        <a:spcBef>
                          <a:spcPts val="0"/>
                        </a:spcBef>
                        <a:spcAft>
                          <a:spcPts val="0"/>
                        </a:spcAft>
                      </a:pPr>
                      <a:r>
                        <a:rPr lang="en-US" sz="1100" b="1" dirty="0" smtClean="0">
                          <a:solidFill>
                            <a:srgbClr val="0000FF"/>
                          </a:solidFill>
                          <a:latin typeface="Times New Roman"/>
                          <a:ea typeface="Times New Roman"/>
                          <a:cs typeface="Times New Roman"/>
                        </a:rPr>
                        <a:t>                                      </a:t>
                      </a:r>
                      <a:r>
                        <a:rPr lang="en-US" sz="1400" b="1" dirty="0" smtClean="0">
                          <a:solidFill>
                            <a:srgbClr val="0000FF"/>
                          </a:solidFill>
                          <a:latin typeface="Times New Roman"/>
                          <a:ea typeface="Times New Roman"/>
                          <a:cs typeface="Times New Roman"/>
                        </a:rPr>
                        <a:t>  Iran</a:t>
                      </a:r>
                      <a:endParaRPr lang="en-US" sz="1400" dirty="0">
                        <a:latin typeface="Times New Roman"/>
                        <a:ea typeface="Calibri"/>
                        <a:cs typeface="Times New Roman"/>
                      </a:endParaRPr>
                    </a:p>
                  </a:txBody>
                  <a:tcPr marL="48463" marR="0" marT="77311" marB="77311" anchor="ctr">
                    <a:lnL>
                      <a:noFill/>
                    </a:lnL>
                    <a:lnR>
                      <a:noFill/>
                    </a:lnR>
                    <a:lnT>
                      <a:noFill/>
                    </a:lnT>
                    <a:lnB>
                      <a:noFill/>
                    </a:lnB>
                    <a:solidFill>
                      <a:srgbClr val="EEEEEE"/>
                    </a:solidFill>
                  </a:tcPr>
                </a:tc>
                <a:tc>
                  <a:txBody>
                    <a:bodyPr/>
                    <a:lstStyle/>
                    <a:p>
                      <a:pPr marL="0" marR="0" algn="just">
                        <a:spcBef>
                          <a:spcPts val="0"/>
                        </a:spcBef>
                        <a:spcAft>
                          <a:spcPts val="0"/>
                        </a:spcAft>
                      </a:pPr>
                      <a:r>
                        <a:rPr lang="en-US" sz="1100" dirty="0">
                          <a:latin typeface="Times New Roman"/>
                          <a:ea typeface="Times New Roman"/>
                          <a:cs typeface="Times New Roman"/>
                        </a:rPr>
                        <a:t>         </a:t>
                      </a:r>
                      <a:r>
                        <a:rPr lang="en-US" sz="1100" dirty="0" smtClean="0">
                          <a:latin typeface="Times New Roman"/>
                          <a:ea typeface="Times New Roman"/>
                          <a:cs typeface="Times New Roman"/>
                        </a:rPr>
                        <a:t>     </a:t>
                      </a:r>
                      <a:r>
                        <a:rPr lang="en-US" sz="1100" baseline="0" dirty="0" smtClean="0">
                          <a:latin typeface="Times New Roman"/>
                          <a:ea typeface="Times New Roman"/>
                          <a:cs typeface="Times New Roman"/>
                        </a:rPr>
                        <a:t> 155</a:t>
                      </a:r>
                      <a:endParaRPr lang="en-US" sz="1000" dirty="0">
                        <a:latin typeface="Times New Roman"/>
                        <a:ea typeface="Calibri"/>
                        <a:cs typeface="Times New Roman"/>
                      </a:endParaRPr>
                    </a:p>
                  </a:txBody>
                  <a:tcPr marL="0" marR="48463" marT="0" marB="0" anchor="ctr">
                    <a:lnL>
                      <a:noFill/>
                    </a:lnL>
                    <a:lnR>
                      <a:noFill/>
                    </a:lnR>
                    <a:lnT>
                      <a:noFill/>
                    </a:lnT>
                    <a:lnB>
                      <a:noFill/>
                    </a:lnB>
                    <a:solidFill>
                      <a:srgbClr val="EEEEEE"/>
                    </a:solidFill>
                  </a:tcPr>
                </a:tc>
                <a:tc>
                  <a:txBody>
                    <a:bodyPr/>
                    <a:lstStyle/>
                    <a:p>
                      <a:pPr marL="0" marR="0" algn="l">
                        <a:spcBef>
                          <a:spcPts val="0"/>
                        </a:spcBef>
                        <a:spcAft>
                          <a:spcPts val="0"/>
                        </a:spcAft>
                      </a:pPr>
                      <a:r>
                        <a:rPr lang="en-US" sz="1100" dirty="0" smtClean="0">
                          <a:latin typeface="Times New Roman"/>
                          <a:ea typeface="Times New Roman"/>
                          <a:cs typeface="Times New Roman"/>
                        </a:rPr>
                        <a:t>                            2014 </a:t>
                      </a:r>
                      <a:endParaRPr lang="en-US" sz="1000" dirty="0">
                        <a:latin typeface="Times New Roman"/>
                        <a:ea typeface="Calibri"/>
                        <a:cs typeface="Times New Roman"/>
                      </a:endParaRPr>
                    </a:p>
                  </a:txBody>
                  <a:tcPr marL="77311" marR="0" marT="0" marB="0" anchor="ctr">
                    <a:lnL>
                      <a:noFill/>
                    </a:lnL>
                    <a:lnR>
                      <a:noFill/>
                    </a:lnR>
                    <a:lnT>
                      <a:noFill/>
                    </a:lnT>
                    <a:lnB>
                      <a:noFill/>
                    </a:lnB>
                    <a:solidFill>
                      <a:srgbClr val="EEEEEE"/>
                    </a:solidFill>
                  </a:tcPr>
                </a:tc>
              </a:tr>
              <a:tr h="226000">
                <a:tc gridSpan="4">
                  <a:txBody>
                    <a:bodyPr/>
                    <a:lstStyle/>
                    <a:p>
                      <a:pPr algn="ctr"/>
                      <a:endParaRPr lang="en-US" sz="1000">
                        <a:latin typeface="Calibri"/>
                        <a:ea typeface="Times New Roman"/>
                        <a:cs typeface="Times New Roman"/>
                      </a:endParaRPr>
                    </a:p>
                  </a:txBody>
                  <a:tcPr marL="0" marR="0" marT="0" marB="0"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77894">
                <a:tc>
                  <a:txBody>
                    <a:bodyPr/>
                    <a:lstStyle/>
                    <a:p>
                      <a:pPr marL="0" marR="0" algn="ctr">
                        <a:spcBef>
                          <a:spcPts val="0"/>
                        </a:spcBef>
                        <a:spcAft>
                          <a:spcPts val="0"/>
                        </a:spcAft>
                      </a:pPr>
                      <a:r>
                        <a:rPr lang="en-US" sz="1100">
                          <a:latin typeface="Times New Roman"/>
                          <a:ea typeface="Times New Roman"/>
                          <a:cs typeface="Times New Roman"/>
                        </a:rPr>
                        <a:t>5</a:t>
                      </a:r>
                      <a:endParaRPr lang="en-US" sz="1000">
                        <a:latin typeface="Times New Roman"/>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l">
                        <a:spcBef>
                          <a:spcPts val="0"/>
                        </a:spcBef>
                        <a:spcAft>
                          <a:spcPts val="0"/>
                        </a:spcAft>
                      </a:pPr>
                      <a:r>
                        <a:rPr lang="en-US" sz="1100" b="1" dirty="0" smtClean="0">
                          <a:solidFill>
                            <a:srgbClr val="0000FF"/>
                          </a:solidFill>
                          <a:latin typeface="Times New Roman"/>
                          <a:ea typeface="Times New Roman"/>
                          <a:cs typeface="Times New Roman"/>
                        </a:rPr>
                        <a:t>                                         </a:t>
                      </a:r>
                      <a:r>
                        <a:rPr lang="en-US" sz="1400" b="1" dirty="0" smtClean="0">
                          <a:solidFill>
                            <a:srgbClr val="0000FF"/>
                          </a:solidFill>
                          <a:latin typeface="Times New Roman"/>
                          <a:ea typeface="Times New Roman"/>
                          <a:cs typeface="Times New Roman"/>
                        </a:rPr>
                        <a:t>Iraq</a:t>
                      </a:r>
                      <a:endParaRPr lang="en-US" sz="1400" dirty="0">
                        <a:latin typeface="Times New Roman"/>
                        <a:ea typeface="Calibri"/>
                        <a:cs typeface="Times New Roman"/>
                      </a:endParaRPr>
                    </a:p>
                  </a:txBody>
                  <a:tcPr marL="48463" marR="0" marT="77311" marB="77311" anchor="ctr">
                    <a:lnL>
                      <a:noFill/>
                    </a:lnL>
                    <a:lnR>
                      <a:noFill/>
                    </a:lnR>
                    <a:lnT>
                      <a:noFill/>
                    </a:lnT>
                    <a:lnB>
                      <a:noFill/>
                    </a:lnB>
                    <a:solidFill>
                      <a:srgbClr val="FFFFFF"/>
                    </a:solidFill>
                  </a:tcPr>
                </a:tc>
                <a:tc>
                  <a:txBody>
                    <a:bodyPr/>
                    <a:lstStyle/>
                    <a:p>
                      <a:pPr marL="0" marR="0" algn="just">
                        <a:spcBef>
                          <a:spcPts val="0"/>
                        </a:spcBef>
                        <a:spcAft>
                          <a:spcPts val="0"/>
                        </a:spcAft>
                      </a:pPr>
                      <a:r>
                        <a:rPr lang="en-US" sz="1100" dirty="0">
                          <a:latin typeface="Times New Roman"/>
                          <a:ea typeface="Times New Roman"/>
                          <a:cs typeface="Times New Roman"/>
                        </a:rPr>
                        <a:t>         </a:t>
                      </a:r>
                      <a:r>
                        <a:rPr lang="en-US" sz="1100" dirty="0" smtClean="0">
                          <a:latin typeface="Times New Roman"/>
                          <a:ea typeface="Times New Roman"/>
                          <a:cs typeface="Times New Roman"/>
                        </a:rPr>
                        <a:t>    </a:t>
                      </a:r>
                      <a:r>
                        <a:rPr lang="en-US" sz="1100" baseline="0" dirty="0" smtClean="0">
                          <a:latin typeface="Times New Roman"/>
                          <a:ea typeface="Times New Roman"/>
                          <a:cs typeface="Times New Roman"/>
                        </a:rPr>
                        <a:t>  141</a:t>
                      </a:r>
                      <a:endParaRPr lang="en-US" sz="1000" dirty="0">
                        <a:latin typeface="Times New Roman"/>
                        <a:ea typeface="Calibri"/>
                        <a:cs typeface="Times New Roman"/>
                      </a:endParaRPr>
                    </a:p>
                  </a:txBody>
                  <a:tcPr marL="0" marR="48463" marT="0" marB="0" anchor="ctr">
                    <a:lnL>
                      <a:noFill/>
                    </a:lnL>
                    <a:lnR>
                      <a:noFill/>
                    </a:lnR>
                    <a:lnT>
                      <a:noFill/>
                    </a:lnT>
                    <a:lnB>
                      <a:noFill/>
                    </a:lnB>
                    <a:solidFill>
                      <a:srgbClr val="FFFFFF"/>
                    </a:solidFill>
                  </a:tcPr>
                </a:tc>
                <a:tc>
                  <a:txBody>
                    <a:bodyPr/>
                    <a:lstStyle/>
                    <a:p>
                      <a:pPr marL="0" marR="0" algn="l">
                        <a:spcBef>
                          <a:spcPts val="0"/>
                        </a:spcBef>
                        <a:spcAft>
                          <a:spcPts val="0"/>
                        </a:spcAft>
                      </a:pPr>
                      <a:r>
                        <a:rPr lang="en-US" sz="1100" dirty="0" smtClean="0">
                          <a:latin typeface="Times New Roman"/>
                          <a:ea typeface="Times New Roman"/>
                          <a:cs typeface="Times New Roman"/>
                        </a:rPr>
                        <a:t>                            2014 </a:t>
                      </a:r>
                      <a:endParaRPr lang="en-US" sz="1000" dirty="0">
                        <a:latin typeface="Times New Roman"/>
                        <a:ea typeface="Calibri"/>
                        <a:cs typeface="Times New Roman"/>
                      </a:endParaRPr>
                    </a:p>
                  </a:txBody>
                  <a:tcPr marL="77311" marR="0" marT="0" marB="0" anchor="ctr">
                    <a:lnL>
                      <a:noFill/>
                    </a:lnL>
                    <a:lnR>
                      <a:noFill/>
                    </a:lnR>
                    <a:lnT>
                      <a:noFill/>
                    </a:lnT>
                    <a:lnB>
                      <a:noFill/>
                    </a:lnB>
                    <a:solidFill>
                      <a:srgbClr val="FFFFFF"/>
                    </a:solidFill>
                  </a:tcPr>
                </a:tc>
              </a:tr>
              <a:tr h="226000">
                <a:tc gridSpan="4">
                  <a:txBody>
                    <a:bodyPr/>
                    <a:lstStyle/>
                    <a:p>
                      <a:pPr algn="ctr"/>
                      <a:endParaRPr lang="en-US" sz="1000">
                        <a:latin typeface="Calibri"/>
                        <a:ea typeface="Times New Roman"/>
                        <a:cs typeface="Times New Roman"/>
                      </a:endParaRPr>
                    </a:p>
                  </a:txBody>
                  <a:tcPr marL="0" marR="0" marT="0" marB="0" anchor="ctr">
                    <a:lnL>
                      <a:noFill/>
                    </a:lnL>
                    <a:lnR>
                      <a:noFill/>
                    </a:lnR>
                    <a:lnT>
                      <a:noFill/>
                    </a:lnT>
                    <a:lnB>
                      <a:noFill/>
                    </a:lnB>
                    <a:solidFill>
                      <a:srgbClr val="EEEEEE"/>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77894">
                <a:tc>
                  <a:txBody>
                    <a:bodyPr/>
                    <a:lstStyle/>
                    <a:p>
                      <a:pPr marL="0" marR="0" algn="ctr">
                        <a:spcBef>
                          <a:spcPts val="0"/>
                        </a:spcBef>
                        <a:spcAft>
                          <a:spcPts val="0"/>
                        </a:spcAft>
                      </a:pPr>
                      <a:r>
                        <a:rPr lang="en-US" sz="1100" dirty="0">
                          <a:latin typeface="Times New Roman"/>
                          <a:ea typeface="Times New Roman"/>
                          <a:cs typeface="Times New Roman"/>
                        </a:rPr>
                        <a:t>6</a:t>
                      </a:r>
                      <a:endParaRPr lang="en-US" sz="1000" dirty="0">
                        <a:latin typeface="Times New Roman"/>
                        <a:ea typeface="Calibri"/>
                        <a:cs typeface="Times New Roman"/>
                      </a:endParaRPr>
                    </a:p>
                  </a:txBody>
                  <a:tcPr marL="0" marR="0" marT="0" marB="0" anchor="ctr">
                    <a:lnL>
                      <a:noFill/>
                    </a:lnL>
                    <a:lnR>
                      <a:noFill/>
                    </a:lnR>
                    <a:lnT>
                      <a:noFill/>
                    </a:lnT>
                    <a:lnB>
                      <a:noFill/>
                    </a:lnB>
                    <a:solidFill>
                      <a:srgbClr val="EEEEE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00FF"/>
                          </a:solidFill>
                          <a:latin typeface="Times New Roman"/>
                          <a:ea typeface="Times New Roman"/>
                          <a:cs typeface="Times New Roman"/>
                        </a:rPr>
                        <a:t>                            </a:t>
                      </a:r>
                      <a:r>
                        <a:rPr lang="en-US" sz="1400" b="1" baseline="0" dirty="0" smtClean="0">
                          <a:solidFill>
                            <a:srgbClr val="0000FF"/>
                          </a:solidFill>
                          <a:latin typeface="Times New Roman"/>
                          <a:ea typeface="Times New Roman"/>
                          <a:cs typeface="Times New Roman"/>
                        </a:rPr>
                        <a:t>        Kuwait</a:t>
                      </a:r>
                      <a:endParaRPr lang="en-US" sz="1400" dirty="0" smtClean="0">
                        <a:latin typeface="Times New Roman"/>
                        <a:ea typeface="Calibri"/>
                        <a:cs typeface="Times New Roman"/>
                      </a:endParaRPr>
                    </a:p>
                    <a:p>
                      <a:pPr marL="0" marR="0" algn="l">
                        <a:spcBef>
                          <a:spcPts val="0"/>
                        </a:spcBef>
                        <a:spcAft>
                          <a:spcPts val="0"/>
                        </a:spcAft>
                      </a:pPr>
                      <a:endParaRPr lang="en-US" sz="1000" dirty="0">
                        <a:latin typeface="Times New Roman"/>
                        <a:ea typeface="Calibri"/>
                        <a:cs typeface="Times New Roman"/>
                      </a:endParaRPr>
                    </a:p>
                  </a:txBody>
                  <a:tcPr marL="48463" marR="0" marT="77311" marB="77311" anchor="ctr">
                    <a:lnL>
                      <a:noFill/>
                    </a:lnL>
                    <a:lnR>
                      <a:noFill/>
                    </a:lnR>
                    <a:lnT>
                      <a:noFill/>
                    </a:lnT>
                    <a:lnB>
                      <a:noFill/>
                    </a:lnB>
                    <a:solidFill>
                      <a:srgbClr val="EEEEEE"/>
                    </a:solidFill>
                  </a:tcPr>
                </a:tc>
                <a:tc>
                  <a:txBody>
                    <a:bodyPr/>
                    <a:lstStyle/>
                    <a:p>
                      <a:pPr marL="0" marR="0" algn="just">
                        <a:spcBef>
                          <a:spcPts val="0"/>
                        </a:spcBef>
                        <a:spcAft>
                          <a:spcPts val="0"/>
                        </a:spcAft>
                      </a:pPr>
                      <a:r>
                        <a:rPr lang="en-US" sz="1100" dirty="0">
                          <a:latin typeface="Times New Roman"/>
                          <a:ea typeface="Times New Roman"/>
                          <a:cs typeface="Times New Roman"/>
                        </a:rPr>
                        <a:t>        </a:t>
                      </a:r>
                      <a:r>
                        <a:rPr lang="en-US" sz="1100" dirty="0" smtClean="0">
                          <a:latin typeface="Times New Roman"/>
                          <a:ea typeface="Times New Roman"/>
                          <a:cs typeface="Times New Roman"/>
                        </a:rPr>
                        <a:t>       </a:t>
                      </a:r>
                      <a:r>
                        <a:rPr lang="en-US" sz="1100" baseline="0" dirty="0" smtClean="0">
                          <a:latin typeface="Times New Roman"/>
                          <a:ea typeface="Times New Roman"/>
                          <a:cs typeface="Times New Roman"/>
                        </a:rPr>
                        <a:t>104</a:t>
                      </a:r>
                      <a:endParaRPr lang="en-US" sz="1000" dirty="0">
                        <a:latin typeface="Times New Roman"/>
                        <a:ea typeface="Calibri"/>
                        <a:cs typeface="Times New Roman"/>
                      </a:endParaRPr>
                    </a:p>
                  </a:txBody>
                  <a:tcPr marL="0" marR="48463" marT="0" marB="0" anchor="ctr">
                    <a:lnL>
                      <a:noFill/>
                    </a:lnL>
                    <a:lnR>
                      <a:noFill/>
                    </a:lnR>
                    <a:lnT>
                      <a:noFill/>
                    </a:lnT>
                    <a:lnB>
                      <a:noFill/>
                    </a:lnB>
                    <a:solidFill>
                      <a:srgbClr val="EEEEEE"/>
                    </a:solidFill>
                  </a:tcPr>
                </a:tc>
                <a:tc>
                  <a:txBody>
                    <a:bodyPr/>
                    <a:lstStyle/>
                    <a:p>
                      <a:pPr marL="0" marR="0" algn="l">
                        <a:spcBef>
                          <a:spcPts val="0"/>
                        </a:spcBef>
                        <a:spcAft>
                          <a:spcPts val="0"/>
                        </a:spcAft>
                      </a:pPr>
                      <a:r>
                        <a:rPr lang="en-US" sz="1100" dirty="0" smtClean="0">
                          <a:latin typeface="Times New Roman"/>
                          <a:ea typeface="Times New Roman"/>
                          <a:cs typeface="Times New Roman"/>
                        </a:rPr>
                        <a:t>                            2014</a:t>
                      </a:r>
                      <a:endParaRPr lang="en-US" sz="1000" dirty="0">
                        <a:latin typeface="Times New Roman"/>
                        <a:ea typeface="Calibri"/>
                        <a:cs typeface="Times New Roman"/>
                      </a:endParaRPr>
                    </a:p>
                  </a:txBody>
                  <a:tcPr marL="77311" marR="0" marT="0" marB="0" anchor="ctr">
                    <a:lnL>
                      <a:noFill/>
                    </a:lnL>
                    <a:lnR>
                      <a:noFill/>
                    </a:lnR>
                    <a:lnT>
                      <a:noFill/>
                    </a:lnT>
                    <a:lnB>
                      <a:noFill/>
                    </a:lnB>
                    <a:solidFill>
                      <a:srgbClr val="EEEEEE"/>
                    </a:solidFill>
                  </a:tcPr>
                </a:tc>
              </a:tr>
            </a:tbl>
          </a:graphicData>
        </a:graphic>
      </p:graphicFrame>
      <p:sp>
        <p:nvSpPr>
          <p:cNvPr id="10" name="Rectangle 9"/>
          <p:cNvSpPr/>
          <p:nvPr/>
        </p:nvSpPr>
        <p:spPr>
          <a:xfrm>
            <a:off x="1187624" y="764704"/>
            <a:ext cx="6984776" cy="584775"/>
          </a:xfrm>
          <a:prstGeom prst="rect">
            <a:avLst/>
          </a:prstGeom>
        </p:spPr>
        <p:txBody>
          <a:bodyPr wrap="square">
            <a:spAutoFit/>
          </a:bodyPr>
          <a:lstStyle/>
          <a:p>
            <a:pPr lvl="0" algn="ctr" fontAlgn="base">
              <a:spcBef>
                <a:spcPct val="0"/>
              </a:spcBef>
              <a:spcAft>
                <a:spcPct val="0"/>
              </a:spcAft>
            </a:pPr>
            <a:r>
              <a:rPr lang="en-US" sz="1600" b="1" dirty="0" smtClean="0">
                <a:solidFill>
                  <a:srgbClr val="C00000"/>
                </a:solidFill>
                <a:ea typeface="Calibri" pitchFamily="34" charset="0"/>
                <a:cs typeface="Times New Roman" pitchFamily="18" charset="0"/>
              </a:rPr>
              <a:t>Top Six Countries in Proven Oil Reserves, representing 68% of the</a:t>
            </a:r>
          </a:p>
          <a:p>
            <a:pPr lvl="0" algn="ctr" fontAlgn="base">
              <a:spcBef>
                <a:spcPct val="0"/>
              </a:spcBef>
              <a:spcAft>
                <a:spcPct val="0"/>
              </a:spcAft>
            </a:pPr>
            <a:r>
              <a:rPr lang="en-US" sz="1600" b="1" dirty="0" smtClean="0">
                <a:cs typeface="Times New Roman" pitchFamily="18" charset="0"/>
              </a:rPr>
              <a:t>  World’s Oil Reserves: 1700 Billion Barrels</a:t>
            </a:r>
            <a:endParaRPr lang="en-US" sz="1600" dirty="0" smtClean="0">
              <a:cs typeface="Arial" pitchFamily="34" charset="0"/>
            </a:endParaRPr>
          </a:p>
        </p:txBody>
      </p:sp>
    </p:spTree>
    <p:extLst>
      <p:ext uri="{BB962C8B-B14F-4D97-AF65-F5344CB8AC3E}">
        <p14:creationId xmlns:p14="http://schemas.microsoft.com/office/powerpoint/2010/main" xmlns="" val="611047494"/>
      </p:ext>
    </p:extLst>
  </p:cSld>
  <p:clrMapOvr>
    <a:masterClrMapping/>
  </p:clrMapOvr>
  <p:transition spd="slow">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214281" y="3093155"/>
            <a:ext cx="8572561"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0070C0"/>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400" b="1" dirty="0" smtClean="0">
              <a:solidFill>
                <a:srgbClr val="0070C0"/>
              </a:solidFill>
              <a:latin typeface="Calibri" pitchFamily="34" charset="0"/>
              <a:ea typeface="Times New Roman" pitchFamily="18" charset="0"/>
              <a:cs typeface="Times New Roman" pitchFamily="18" charset="0"/>
            </a:endParaRPr>
          </a:p>
          <a:p>
            <a:r>
              <a:rPr lang="en-US" sz="1600" b="1" dirty="0" smtClean="0">
                <a:solidFill>
                  <a:srgbClr val="C00000"/>
                </a:solidFill>
              </a:rPr>
              <a:t>      </a:t>
            </a:r>
          </a:p>
        </p:txBody>
      </p:sp>
      <p:pic>
        <p:nvPicPr>
          <p:cNvPr id="3" name="Picture 2"/>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bwMode="auto">
          <a:xfrm>
            <a:off x="7956376" y="620688"/>
            <a:ext cx="648073" cy="864096"/>
          </a:xfrm>
          <a:prstGeom prst="rect">
            <a:avLst/>
          </a:prstGeom>
          <a:noFill/>
          <a:ln>
            <a:noFill/>
          </a:ln>
        </p:spPr>
      </p:pic>
      <p:sp>
        <p:nvSpPr>
          <p:cNvPr id="6" name="Rectangle 5"/>
          <p:cNvSpPr/>
          <p:nvPr/>
        </p:nvSpPr>
        <p:spPr>
          <a:xfrm>
            <a:off x="899592" y="980728"/>
            <a:ext cx="7056784" cy="2031325"/>
          </a:xfrm>
          <a:prstGeom prst="rect">
            <a:avLst/>
          </a:prstGeom>
        </p:spPr>
        <p:txBody>
          <a:bodyPr wrap="square">
            <a:spAutoFit/>
          </a:bodyPr>
          <a:lstStyle/>
          <a:p>
            <a:pPr algn="ctr"/>
            <a:r>
              <a:rPr lang="en-US" sz="1600" b="1" dirty="0" smtClean="0">
                <a:solidFill>
                  <a:srgbClr val="C00000"/>
                </a:solidFill>
              </a:rPr>
              <a:t>C.  Oil &amp; Gas Potential Onshore &amp; Offshore Lebanon </a:t>
            </a:r>
            <a:r>
              <a:rPr lang="en-US" sz="1600" b="1" dirty="0" smtClean="0">
                <a:solidFill>
                  <a:srgbClr val="0070C0"/>
                </a:solidFill>
              </a:rPr>
              <a:t>Vis à Vis </a:t>
            </a:r>
            <a:r>
              <a:rPr lang="en-US" sz="1600" b="1" dirty="0" smtClean="0">
                <a:solidFill>
                  <a:srgbClr val="C00000"/>
                </a:solidFill>
              </a:rPr>
              <a:t>the Regional Production Trend in Syria and Israel.</a:t>
            </a:r>
          </a:p>
          <a:p>
            <a:pPr algn="ctr"/>
            <a:endParaRPr lang="en-US" sz="1600" b="1" dirty="0" smtClean="0">
              <a:solidFill>
                <a:srgbClr val="C00000"/>
              </a:solidFill>
            </a:endParaRPr>
          </a:p>
          <a:p>
            <a:pPr algn="ctr"/>
            <a:endParaRPr lang="en-US" sz="1600" b="1" dirty="0" smtClean="0">
              <a:solidFill>
                <a:srgbClr val="C00000"/>
              </a:solidFill>
            </a:endParaRPr>
          </a:p>
          <a:p>
            <a:pPr algn="ctr"/>
            <a:endParaRPr lang="en-US" sz="1600" b="1" dirty="0" smtClean="0">
              <a:solidFill>
                <a:srgbClr val="C00000"/>
              </a:solidFill>
            </a:endParaRPr>
          </a:p>
          <a:p>
            <a:pPr algn="ctr"/>
            <a:endParaRPr lang="en-US" sz="1600" b="1" dirty="0" smtClean="0">
              <a:solidFill>
                <a:srgbClr val="C00000"/>
              </a:solidFill>
            </a:endParaRPr>
          </a:p>
          <a:p>
            <a:pPr algn="ctr"/>
            <a:endParaRPr lang="en-US" sz="1600" b="1" dirty="0" smtClean="0">
              <a:solidFill>
                <a:srgbClr val="C00000"/>
              </a:solidFill>
            </a:endParaRPr>
          </a:p>
          <a:p>
            <a:pPr lvl="0"/>
            <a:endParaRPr lang="en-US" sz="1400" b="1" dirty="0" smtClean="0"/>
          </a:p>
        </p:txBody>
      </p:sp>
      <p:pic>
        <p:nvPicPr>
          <p:cNvPr id="7" name="Picture 6" descr="Map of Eastern Mediterranean basins"/>
          <p:cNvPicPr/>
          <p:nvPr/>
        </p:nvPicPr>
        <p:blipFill>
          <a:blip r:embed="rId3" cstate="print"/>
          <a:srcRect/>
          <a:stretch>
            <a:fillRect/>
          </a:stretch>
        </p:blipFill>
        <p:spPr bwMode="auto">
          <a:xfrm>
            <a:off x="899592" y="1628800"/>
            <a:ext cx="6932857" cy="4464496"/>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8"/>
          <p:cNvSpPr txBox="1">
            <a:spLocks noChangeArrowheads="1"/>
          </p:cNvSpPr>
          <p:nvPr/>
        </p:nvSpPr>
        <p:spPr bwMode="auto">
          <a:xfrm>
            <a:off x="6172200" y="1600200"/>
            <a:ext cx="2514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pPr>
            <a:endParaRPr lang="en-GB" sz="1200" b="1" smtClean="0">
              <a:solidFill>
                <a:prstClr val="black"/>
              </a:solidFill>
              <a:latin typeface="Cambria" pitchFamily="18" charset="0"/>
            </a:endParaRPr>
          </a:p>
          <a:p>
            <a:pPr defTabSz="914400" eaLnBrk="1" fontAlgn="base" hangingPunct="1">
              <a:spcBef>
                <a:spcPct val="0"/>
              </a:spcBef>
              <a:spcAft>
                <a:spcPct val="0"/>
              </a:spcAft>
            </a:pPr>
            <a:endParaRPr lang="en-GB" sz="1200" b="1" smtClean="0">
              <a:solidFill>
                <a:prstClr val="black"/>
              </a:solidFill>
              <a:latin typeface="Cambria" pitchFamily="18" charset="0"/>
            </a:endParaRPr>
          </a:p>
        </p:txBody>
      </p:sp>
      <p:grpSp>
        <p:nvGrpSpPr>
          <p:cNvPr id="2" name="Group 41"/>
          <p:cNvGrpSpPr/>
          <p:nvPr/>
        </p:nvGrpSpPr>
        <p:grpSpPr>
          <a:xfrm>
            <a:off x="3347864" y="1556792"/>
            <a:ext cx="2637363" cy="936104"/>
            <a:chOff x="5181600" y="1782262"/>
            <a:chExt cx="2362200" cy="915144"/>
          </a:xfrm>
        </p:grpSpPr>
        <p:sp>
          <p:nvSpPr>
            <p:cNvPr id="50" name="Oval 49"/>
            <p:cNvSpPr/>
            <p:nvPr/>
          </p:nvSpPr>
          <p:spPr>
            <a:xfrm>
              <a:off x="5181600" y="1782262"/>
              <a:ext cx="2362200" cy="915144"/>
            </a:xfrm>
            <a:prstGeom prst="ellipse">
              <a:avLst/>
            </a:prstGeom>
            <a:solidFill>
              <a:schemeClr val="bg1"/>
            </a:solidFill>
            <a:ln w="31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 name="TextBox 4"/>
            <p:cNvSpPr txBox="1"/>
            <p:nvPr/>
          </p:nvSpPr>
          <p:spPr>
            <a:xfrm>
              <a:off x="5600700" y="1963215"/>
              <a:ext cx="1524000" cy="70708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smtClean="0"/>
                <a:t>Oil Ministry </a:t>
              </a:r>
            </a:p>
            <a:p>
              <a:pPr algn="ctr"/>
              <a:r>
                <a:rPr lang="en-US" sz="1000" dirty="0" smtClean="0"/>
                <a:t>Policy  and Strategy </a:t>
              </a:r>
              <a:r>
                <a:rPr lang="en-US" sz="900" dirty="0" smtClean="0"/>
                <a:t>Generation &amp;  Implementation</a:t>
              </a:r>
              <a:r>
                <a:rPr lang="en-US" sz="800" b="1" dirty="0" smtClean="0"/>
                <a:t>	 	 </a:t>
              </a:r>
              <a:endParaRPr lang="en-US" sz="800" b="1" dirty="0"/>
            </a:p>
          </p:txBody>
        </p:sp>
      </p:grpSp>
      <p:grpSp>
        <p:nvGrpSpPr>
          <p:cNvPr id="3" name="Group 42"/>
          <p:cNvGrpSpPr/>
          <p:nvPr/>
        </p:nvGrpSpPr>
        <p:grpSpPr>
          <a:xfrm>
            <a:off x="914400" y="4293096"/>
            <a:ext cx="2650071" cy="936104"/>
            <a:chOff x="5181600" y="1843272"/>
            <a:chExt cx="2362200" cy="854134"/>
          </a:xfrm>
        </p:grpSpPr>
        <p:sp>
          <p:nvSpPr>
            <p:cNvPr id="48" name="Oval 47"/>
            <p:cNvSpPr/>
            <p:nvPr/>
          </p:nvSpPr>
          <p:spPr>
            <a:xfrm>
              <a:off x="5181600" y="1843272"/>
              <a:ext cx="2362200" cy="854134"/>
            </a:xfrm>
            <a:prstGeom prst="ellipse">
              <a:avLst/>
            </a:prstGeom>
            <a:solidFill>
              <a:schemeClr val="bg1"/>
            </a:solidFill>
            <a:ln w="31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9" name="TextBox 4"/>
            <p:cNvSpPr txBox="1"/>
            <p:nvPr/>
          </p:nvSpPr>
          <p:spPr>
            <a:xfrm>
              <a:off x="5600699" y="1924328"/>
              <a:ext cx="1524000" cy="50619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smtClean="0"/>
                <a:t>Regulatory Directorate – PA</a:t>
              </a:r>
            </a:p>
            <a:p>
              <a:pPr algn="ctr"/>
              <a:r>
                <a:rPr lang="en-US" sz="1000" dirty="0" smtClean="0"/>
                <a:t>Regulations &amp; Oversight</a:t>
              </a:r>
              <a:endParaRPr lang="en-US" sz="1000" dirty="0"/>
            </a:p>
          </p:txBody>
        </p:sp>
      </p:grpSp>
      <p:grpSp>
        <p:nvGrpSpPr>
          <p:cNvPr id="4" name="Group 43"/>
          <p:cNvGrpSpPr/>
          <p:nvPr/>
        </p:nvGrpSpPr>
        <p:grpSpPr>
          <a:xfrm>
            <a:off x="5652120" y="4365104"/>
            <a:ext cx="2880320" cy="792088"/>
            <a:chOff x="5138283" y="2087310"/>
            <a:chExt cx="2362200" cy="854134"/>
          </a:xfrm>
        </p:grpSpPr>
        <p:sp>
          <p:nvSpPr>
            <p:cNvPr id="46" name="Oval 45"/>
            <p:cNvSpPr/>
            <p:nvPr/>
          </p:nvSpPr>
          <p:spPr>
            <a:xfrm>
              <a:off x="5138283" y="2087310"/>
              <a:ext cx="2362200" cy="854134"/>
            </a:xfrm>
            <a:prstGeom prst="ellipse">
              <a:avLst/>
            </a:prstGeom>
            <a:solidFill>
              <a:schemeClr val="bg1"/>
            </a:solidFill>
            <a:ln w="31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TextBox 4"/>
            <p:cNvSpPr txBox="1"/>
            <p:nvPr/>
          </p:nvSpPr>
          <p:spPr>
            <a:xfrm>
              <a:off x="5600700" y="2270338"/>
              <a:ext cx="1524000" cy="42124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smtClean="0"/>
                <a:t>NOC – StatOil</a:t>
              </a:r>
            </a:p>
            <a:p>
              <a:pPr algn="ctr"/>
              <a:r>
                <a:rPr lang="en-US" sz="1000" dirty="0" smtClean="0"/>
                <a:t>Operations</a:t>
              </a:r>
              <a:endParaRPr lang="en-US" sz="1000" dirty="0"/>
            </a:p>
          </p:txBody>
        </p:sp>
      </p:grpSp>
      <p:pic>
        <p:nvPicPr>
          <p:cNvPr id="21" name="Picture 20"/>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bwMode="auto">
          <a:xfrm>
            <a:off x="8028384" y="692696"/>
            <a:ext cx="792088" cy="1080120"/>
          </a:xfrm>
          <a:prstGeom prst="rect">
            <a:avLst/>
          </a:prstGeom>
          <a:noFill/>
          <a:ln>
            <a:noFill/>
          </a:ln>
        </p:spPr>
      </p:pic>
      <p:sp>
        <p:nvSpPr>
          <p:cNvPr id="22" name="Rectangle 21"/>
          <p:cNvSpPr/>
          <p:nvPr/>
        </p:nvSpPr>
        <p:spPr>
          <a:xfrm>
            <a:off x="1475656" y="5373216"/>
            <a:ext cx="6264696" cy="523220"/>
          </a:xfrm>
          <a:prstGeom prst="rect">
            <a:avLst/>
          </a:prstGeom>
        </p:spPr>
        <p:txBody>
          <a:bodyPr wrap="square">
            <a:spAutoFit/>
          </a:bodyPr>
          <a:lstStyle/>
          <a:p>
            <a:pPr algn="ctr"/>
            <a:r>
              <a:rPr lang="en-GB" sz="2800" dirty="0" smtClean="0">
                <a:solidFill>
                  <a:srgbClr val="C00000"/>
                </a:solidFill>
                <a:effectLst>
                  <a:outerShdw blurRad="38100" dist="38100" dir="2700000" algn="tl">
                    <a:srgbClr val="000000"/>
                  </a:outerShdw>
                </a:effectLst>
                <a:latin typeface="Cambria" pitchFamily="-112" charset="0"/>
                <a:ea typeface="ＭＳ Ｐゴシック" pitchFamily="-112" charset="-128"/>
              </a:rPr>
              <a:t>   </a:t>
            </a:r>
            <a:endParaRPr lang="en-US" dirty="0"/>
          </a:p>
        </p:txBody>
      </p:sp>
      <p:cxnSp>
        <p:nvCxnSpPr>
          <p:cNvPr id="24" name="Straight Connector 23"/>
          <p:cNvCxnSpPr>
            <a:stCxn id="48" idx="0"/>
            <a:endCxn id="50" idx="3"/>
          </p:cNvCxnSpPr>
          <p:nvPr/>
        </p:nvCxnSpPr>
        <p:spPr>
          <a:xfrm flipV="1">
            <a:off x="2239436" y="2355807"/>
            <a:ext cx="1494661" cy="19372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46" idx="0"/>
          </p:cNvCxnSpPr>
          <p:nvPr/>
        </p:nvCxnSpPr>
        <p:spPr>
          <a:xfrm flipH="1" flipV="1">
            <a:off x="5724128" y="2348880"/>
            <a:ext cx="1368152" cy="201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48" idx="6"/>
            <a:endCxn id="46" idx="2"/>
          </p:cNvCxnSpPr>
          <p:nvPr/>
        </p:nvCxnSpPr>
        <p:spPr>
          <a:xfrm>
            <a:off x="3564471" y="4761148"/>
            <a:ext cx="2087649"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115617" y="764704"/>
            <a:ext cx="4520136" cy="1200329"/>
          </a:xfrm>
          <a:prstGeom prst="rect">
            <a:avLst/>
          </a:prstGeom>
        </p:spPr>
        <p:txBody>
          <a:bodyPr wrap="square">
            <a:spAutoFit/>
          </a:bodyPr>
          <a:lstStyle/>
          <a:p>
            <a:endParaRPr lang="en-GB" b="1" dirty="0" smtClean="0">
              <a:solidFill>
                <a:srgbClr val="C00000"/>
              </a:solidFill>
              <a:ea typeface="ＭＳ Ｐゴシック" pitchFamily="-112" charset="-128"/>
            </a:endParaRPr>
          </a:p>
          <a:p>
            <a:r>
              <a:rPr lang="en-GB" b="1" dirty="0" smtClean="0">
                <a:solidFill>
                  <a:srgbClr val="C00000"/>
                </a:solidFill>
                <a:ea typeface="ＭＳ Ｐゴシック" pitchFamily="-112" charset="-128"/>
              </a:rPr>
              <a:t>D. Oil Industry Models</a:t>
            </a:r>
          </a:p>
          <a:p>
            <a:endParaRPr lang="en-GB" dirty="0" smtClean="0">
              <a:solidFill>
                <a:srgbClr val="C00000"/>
              </a:solidFill>
              <a:effectLst>
                <a:outerShdw blurRad="38100" dist="38100" dir="2700000" algn="tl">
                  <a:srgbClr val="000000"/>
                </a:outerShdw>
              </a:effectLst>
              <a:ea typeface="ＭＳ Ｐゴシック" pitchFamily="-112" charset="-128"/>
            </a:endParaRPr>
          </a:p>
          <a:p>
            <a:r>
              <a:rPr lang="en-GB" dirty="0" smtClean="0">
                <a:effectLst>
                  <a:outerShdw blurRad="38100" dist="38100" dir="2700000" algn="tl">
                    <a:srgbClr val="000000"/>
                  </a:outerShdw>
                </a:effectLst>
                <a:ea typeface="ＭＳ Ｐゴシック" pitchFamily="-112" charset="-128"/>
              </a:rPr>
              <a:t>Norway</a:t>
            </a:r>
            <a:endParaRPr lang="en-US" dirty="0"/>
          </a:p>
        </p:txBody>
      </p:sp>
    </p:spTree>
    <p:extLst>
      <p:ext uri="{BB962C8B-B14F-4D97-AF65-F5344CB8AC3E}">
        <p14:creationId xmlns:p14="http://schemas.microsoft.com/office/powerpoint/2010/main" xmlns="" val="3801259612"/>
      </p:ext>
    </p:extLst>
  </p:cSld>
  <p:clrMapOvr>
    <a:masterClrMapping/>
  </p:clrMapOvr>
  <p:transition spd="slow">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p:cNvSpPr>
            <a:spLocks noChangeShapeType="1"/>
          </p:cNvSpPr>
          <p:nvPr/>
        </p:nvSpPr>
        <p:spPr bwMode="auto">
          <a:xfrm>
            <a:off x="3338513" y="1149350"/>
            <a:ext cx="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97" name="Oval 21"/>
          <p:cNvSpPr>
            <a:spLocks noChangeArrowheads="1"/>
          </p:cNvSpPr>
          <p:nvPr/>
        </p:nvSpPr>
        <p:spPr bwMode="auto">
          <a:xfrm>
            <a:off x="1115616" y="2780928"/>
            <a:ext cx="432048" cy="2304256"/>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4598" name="Oval 22"/>
          <p:cNvSpPr>
            <a:spLocks noChangeArrowheads="1"/>
          </p:cNvSpPr>
          <p:nvPr/>
        </p:nvSpPr>
        <p:spPr bwMode="auto">
          <a:xfrm>
            <a:off x="7452320" y="2852936"/>
            <a:ext cx="432048" cy="2160240"/>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4595" name="Text Box 19"/>
          <p:cNvSpPr txBox="1">
            <a:spLocks noChangeArrowheads="1"/>
          </p:cNvSpPr>
          <p:nvPr/>
        </p:nvSpPr>
        <p:spPr bwMode="auto">
          <a:xfrm>
            <a:off x="4067944" y="3861048"/>
            <a:ext cx="1108646" cy="409575"/>
          </a:xfrm>
          <a:prstGeom prst="rect">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800" b="1" dirty="0" smtClean="0">
                <a:latin typeface="Arial" pitchFamily="34" charset="0"/>
                <a:cs typeface="Arial" pitchFamily="34" charset="0"/>
              </a:rPr>
              <a:t>Command Center</a:t>
            </a:r>
            <a:endParaRPr kumimoji="0" lang="en-US" sz="800" b="1" i="0" u="none" strike="noStrike" cap="none" normalizeH="0" baseline="0" dirty="0" smtClean="0">
              <a:ln>
                <a:noFill/>
              </a:ln>
              <a:solidFill>
                <a:schemeClr val="tx1"/>
              </a:solidFill>
              <a:effectLst/>
              <a:latin typeface="Arial" pitchFamily="34" charset="0"/>
              <a:cs typeface="Arial" pitchFamily="34" charset="0"/>
            </a:endParaRPr>
          </a:p>
        </p:txBody>
      </p:sp>
      <p:sp>
        <p:nvSpPr>
          <p:cNvPr id="24599"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600" name="Rectangle 2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601" name="Rectangle 25"/>
          <p:cNvSpPr>
            <a:spLocks noChangeArrowheads="1"/>
          </p:cNvSpPr>
          <p:nvPr/>
        </p:nvSpPr>
        <p:spPr bwMode="auto">
          <a:xfrm>
            <a:off x="0" y="533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r>
              <a:rPr kumimoji="0" lang="en-US"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en-US"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603" name="Rectangle 27"/>
          <p:cNvSpPr>
            <a:spLocks noChangeArrowheads="1"/>
          </p:cNvSpPr>
          <p:nvPr/>
        </p:nvSpPr>
        <p:spPr bwMode="auto">
          <a:xfrm>
            <a:off x="0" y="533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en-US" sz="700" b="0" i="0" u="none" strike="noStrike" cap="none" normalizeH="0" baseline="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604" name="Rectangle 28"/>
          <p:cNvSpPr>
            <a:spLocks noChangeArrowheads="1"/>
          </p:cNvSpPr>
          <p:nvPr/>
        </p:nvSpPr>
        <p:spPr bwMode="auto">
          <a:xfrm>
            <a:off x="3995936" y="3128259"/>
            <a:ext cx="144016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000" b="1" i="0" u="none" strike="noStrike" cap="none" normalizeH="0" dirty="0" smtClean="0">
                <a:ln>
                  <a:noFill/>
                </a:ln>
                <a:solidFill>
                  <a:schemeClr val="tx1"/>
                </a:solidFill>
                <a:effectLst/>
                <a:latin typeface="Arial" pitchFamily="34" charset="0"/>
                <a:ea typeface="Calibri" pitchFamily="34" charset="0"/>
                <a:cs typeface="Times New Roman" pitchFamily="18"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endParaRPr lang="en-US" dirty="0" smtClean="0">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endParaRPr lang="en-US" dirty="0" smtClean="0">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endParaRPr lang="en-US" dirty="0" smtClean="0">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endParaRPr lang="en-US" dirty="0" smtClean="0">
              <a:latin typeface="Arial" pitchFamily="34" charset="0"/>
              <a:cs typeface="Arial" pitchFamily="34" charset="0"/>
            </a:endParaRPr>
          </a:p>
        </p:txBody>
      </p:sp>
      <p:cxnSp>
        <p:nvCxnSpPr>
          <p:cNvPr id="29" name="Straight Connector 28"/>
          <p:cNvCxnSpPr/>
          <p:nvPr/>
        </p:nvCxnSpPr>
        <p:spPr>
          <a:xfrm flipV="1">
            <a:off x="1331640" y="4293096"/>
            <a:ext cx="2736304" cy="1224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220072" y="2420888"/>
            <a:ext cx="2448272" cy="144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220072" y="4293096"/>
            <a:ext cx="2448272" cy="1224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331640" y="2420888"/>
            <a:ext cx="2736304" cy="1440160"/>
          </a:xfrm>
          <a:prstGeom prst="line">
            <a:avLst/>
          </a:prstGeom>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627784" y="2780928"/>
            <a:ext cx="3456384" cy="2154436"/>
          </a:xfrm>
          <a:prstGeom prst="rect">
            <a:avLst/>
          </a:prstGeom>
        </p:spPr>
        <p:txBody>
          <a:bodyPr wrap="square">
            <a:spAutoFit/>
          </a:bodyPr>
          <a:lstStyle/>
          <a:p>
            <a:pPr lvl="0" indent="457200" algn="ctr" eaLnBrk="0" fontAlgn="base" hangingPunct="0">
              <a:spcBef>
                <a:spcPct val="0"/>
              </a:spcBef>
              <a:spcAft>
                <a:spcPct val="0"/>
              </a:spcAft>
            </a:pPr>
            <a:r>
              <a:rPr lang="en-US" sz="1200" b="1" dirty="0" smtClean="0">
                <a:latin typeface="Arial" pitchFamily="34" charset="0"/>
                <a:cs typeface="Arial" pitchFamily="34" charset="0"/>
              </a:rPr>
              <a:t>Ministry of Finance/Central Bank</a:t>
            </a:r>
          </a:p>
          <a:p>
            <a:pPr lvl="0" indent="457200" algn="ctr" eaLnBrk="0" fontAlgn="base" hangingPunct="0">
              <a:spcBef>
                <a:spcPct val="0"/>
              </a:spcBef>
              <a:spcAft>
                <a:spcPct val="0"/>
              </a:spcAft>
            </a:pPr>
            <a:endParaRPr lang="en-US" sz="1200" b="1" dirty="0" smtClean="0">
              <a:latin typeface="Arial" pitchFamily="34" charset="0"/>
              <a:cs typeface="Arial" pitchFamily="34" charset="0"/>
            </a:endParaRPr>
          </a:p>
          <a:p>
            <a:pPr lvl="0" indent="457200" algn="ctr" eaLnBrk="0" fontAlgn="base" hangingPunct="0">
              <a:spcBef>
                <a:spcPct val="0"/>
              </a:spcBef>
              <a:spcAft>
                <a:spcPct val="0"/>
              </a:spcAft>
            </a:pPr>
            <a:endParaRPr lang="en-US" sz="1200" b="1" dirty="0" smtClean="0">
              <a:latin typeface="Arial" pitchFamily="34" charset="0"/>
              <a:cs typeface="Arial" pitchFamily="34" charset="0"/>
            </a:endParaRPr>
          </a:p>
          <a:p>
            <a:pPr lvl="0" indent="457200" algn="ctr" eaLnBrk="0" fontAlgn="base" hangingPunct="0">
              <a:spcBef>
                <a:spcPct val="0"/>
              </a:spcBef>
              <a:spcAft>
                <a:spcPct val="0"/>
              </a:spcAft>
            </a:pPr>
            <a:endParaRPr lang="en-US" sz="1200" b="1" dirty="0" smtClean="0">
              <a:latin typeface="Arial" pitchFamily="34" charset="0"/>
              <a:cs typeface="Arial" pitchFamily="34" charset="0"/>
            </a:endParaRPr>
          </a:p>
          <a:p>
            <a:pPr lvl="0" indent="457200" algn="ctr" eaLnBrk="0" fontAlgn="base" hangingPunct="0">
              <a:spcBef>
                <a:spcPct val="0"/>
              </a:spcBef>
              <a:spcAft>
                <a:spcPct val="0"/>
              </a:spcAft>
            </a:pPr>
            <a:endParaRPr lang="en-US" sz="1200" b="1" dirty="0" smtClean="0">
              <a:latin typeface="Arial" pitchFamily="34" charset="0"/>
              <a:cs typeface="Arial" pitchFamily="34" charset="0"/>
            </a:endParaRPr>
          </a:p>
          <a:p>
            <a:pPr lvl="0" indent="457200" algn="ctr" eaLnBrk="0" fontAlgn="base" hangingPunct="0">
              <a:spcBef>
                <a:spcPct val="0"/>
              </a:spcBef>
              <a:spcAft>
                <a:spcPct val="0"/>
              </a:spcAft>
            </a:pPr>
            <a:endParaRPr lang="en-US" sz="1200" b="1" dirty="0" smtClean="0">
              <a:latin typeface="Arial" pitchFamily="34" charset="0"/>
              <a:cs typeface="Arial" pitchFamily="34" charset="0"/>
            </a:endParaRPr>
          </a:p>
          <a:p>
            <a:pPr lvl="0" indent="457200" algn="ctr" eaLnBrk="0" fontAlgn="base" hangingPunct="0">
              <a:spcBef>
                <a:spcPct val="0"/>
              </a:spcBef>
              <a:spcAft>
                <a:spcPct val="0"/>
              </a:spcAft>
            </a:pPr>
            <a:endParaRPr lang="en-US" sz="1200" b="1" dirty="0" smtClean="0">
              <a:latin typeface="Arial" pitchFamily="34" charset="0"/>
              <a:cs typeface="Arial" pitchFamily="34" charset="0"/>
            </a:endParaRPr>
          </a:p>
          <a:p>
            <a:pPr lvl="0" indent="457200" algn="ctr" eaLnBrk="0" fontAlgn="base" hangingPunct="0">
              <a:spcBef>
                <a:spcPct val="0"/>
              </a:spcBef>
              <a:spcAft>
                <a:spcPct val="0"/>
              </a:spcAft>
            </a:pPr>
            <a:endParaRPr lang="en-US" sz="1000" b="1" dirty="0" smtClean="0">
              <a:latin typeface="Arial" pitchFamily="34" charset="0"/>
              <a:cs typeface="Arial" pitchFamily="34" charset="0"/>
            </a:endParaRPr>
          </a:p>
          <a:p>
            <a:pPr lvl="0" indent="457200" algn="ctr" eaLnBrk="0" fontAlgn="base" hangingPunct="0">
              <a:spcBef>
                <a:spcPct val="0"/>
              </a:spcBef>
              <a:spcAft>
                <a:spcPct val="0"/>
              </a:spcAft>
            </a:pPr>
            <a:endParaRPr lang="en-US" sz="1000" b="1" dirty="0" smtClean="0">
              <a:latin typeface="Arial" pitchFamily="34" charset="0"/>
              <a:cs typeface="Arial" pitchFamily="34" charset="0"/>
            </a:endParaRPr>
          </a:p>
          <a:p>
            <a:pPr lvl="0" indent="457200" algn="ctr" eaLnBrk="0" fontAlgn="base" hangingPunct="0">
              <a:spcBef>
                <a:spcPct val="0"/>
              </a:spcBef>
              <a:spcAft>
                <a:spcPct val="0"/>
              </a:spcAft>
            </a:pPr>
            <a:r>
              <a:rPr lang="en-US" sz="1000" b="1" dirty="0" smtClean="0">
                <a:latin typeface="Arial" pitchFamily="34" charset="0"/>
                <a:cs typeface="Arial" pitchFamily="34" charset="0"/>
              </a:rPr>
              <a:t>President</a:t>
            </a:r>
          </a:p>
          <a:p>
            <a:pPr lvl="0" indent="457200" algn="ctr" eaLnBrk="0" fontAlgn="base" hangingPunct="0">
              <a:spcBef>
                <a:spcPct val="0"/>
              </a:spcBef>
              <a:spcAft>
                <a:spcPct val="0"/>
              </a:spcAft>
            </a:pPr>
            <a:r>
              <a:rPr lang="en-US" sz="1000" b="1" dirty="0" smtClean="0">
                <a:latin typeface="Arial" pitchFamily="34" charset="0"/>
                <a:cs typeface="Arial" pitchFamily="34" charset="0"/>
              </a:rPr>
              <a:t>Prime Minister</a:t>
            </a:r>
          </a:p>
          <a:p>
            <a:pPr lvl="0" indent="457200" algn="ctr" eaLnBrk="0" fontAlgn="base" hangingPunct="0">
              <a:spcBef>
                <a:spcPct val="0"/>
              </a:spcBef>
              <a:spcAft>
                <a:spcPct val="0"/>
              </a:spcAft>
            </a:pPr>
            <a:r>
              <a:rPr lang="en-US" sz="1000" b="1" dirty="0" smtClean="0">
                <a:latin typeface="Arial" pitchFamily="34" charset="0"/>
                <a:cs typeface="Arial" pitchFamily="34" charset="0"/>
              </a:rPr>
              <a:t>Head of Parliament</a:t>
            </a:r>
          </a:p>
        </p:txBody>
      </p:sp>
      <p:cxnSp>
        <p:nvCxnSpPr>
          <p:cNvPr id="50" name="Straight Connector 49"/>
          <p:cNvCxnSpPr>
            <a:endCxn id="24597" idx="0"/>
          </p:cNvCxnSpPr>
          <p:nvPr/>
        </p:nvCxnSpPr>
        <p:spPr>
          <a:xfrm>
            <a:off x="1331640" y="2420888"/>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endCxn id="24598" idx="0"/>
          </p:cNvCxnSpPr>
          <p:nvPr/>
        </p:nvCxnSpPr>
        <p:spPr>
          <a:xfrm>
            <a:off x="7668344" y="2420888"/>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a:endCxn id="24597" idx="4"/>
          </p:cNvCxnSpPr>
          <p:nvPr/>
        </p:nvCxnSpPr>
        <p:spPr>
          <a:xfrm flipV="1">
            <a:off x="1331640" y="5085184"/>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a:endCxn id="24598" idx="4"/>
          </p:cNvCxnSpPr>
          <p:nvPr/>
        </p:nvCxnSpPr>
        <p:spPr>
          <a:xfrm flipV="1">
            <a:off x="7668344" y="5013176"/>
            <a:ext cx="0"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24605" name="Rectangle 29"/>
          <p:cNvSpPr>
            <a:spLocks noChangeArrowheads="1"/>
          </p:cNvSpPr>
          <p:nvPr/>
        </p:nvSpPr>
        <p:spPr bwMode="auto">
          <a:xfrm>
            <a:off x="467544" y="-1500720"/>
            <a:ext cx="7842340" cy="32624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n-US" sz="1600" b="1" i="0" u="none" strike="noStrike" cap="none" normalizeH="0" baseline="0" dirty="0" smtClean="0">
              <a:ln>
                <a:noFill/>
              </a:ln>
              <a:solidFill>
                <a:srgbClr val="0070C0"/>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en-US" sz="1600" b="1" dirty="0" smtClean="0">
              <a:solidFill>
                <a:srgbClr val="0070C0"/>
              </a:solidFill>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n-US" sz="1600" b="1" i="0" u="none" strike="noStrike" cap="none" normalizeH="0" baseline="0" dirty="0" smtClean="0">
              <a:ln>
                <a:noFill/>
              </a:ln>
              <a:solidFill>
                <a:srgbClr val="0070C0"/>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en-US" sz="1600" b="1" dirty="0" smtClean="0">
              <a:solidFill>
                <a:srgbClr val="0070C0"/>
              </a:solidFill>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n-US" sz="1600" b="1" i="0" u="none" strike="noStrike" cap="none" normalizeH="0" baseline="0" dirty="0" smtClean="0">
              <a:ln>
                <a:noFill/>
              </a:ln>
              <a:solidFill>
                <a:srgbClr val="0070C0"/>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en-US" sz="1600" b="1" dirty="0" smtClean="0">
              <a:solidFill>
                <a:srgbClr val="0070C0"/>
              </a:solidFill>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n-US" sz="1600" b="1" i="0" u="none" strike="noStrike" cap="none" normalizeH="0" baseline="0" dirty="0" smtClean="0">
              <a:ln>
                <a:noFill/>
              </a:ln>
              <a:solidFill>
                <a:srgbClr val="0070C0"/>
              </a:solidFill>
              <a:effectLst/>
              <a:latin typeface="Arial" pitchFamily="34" charset="0"/>
              <a:ea typeface="Calibri" pitchFamily="34"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tabLst/>
            </a:pPr>
            <a:endParaRPr lang="en-US" sz="1600" b="1" dirty="0" smtClean="0">
              <a:solidFill>
                <a:srgbClr val="0070C0"/>
              </a:solidFill>
              <a:latin typeface="Arial" pitchFamily="34" charset="0"/>
              <a:ea typeface="Calibri" pitchFamily="34"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tabLst/>
            </a:pPr>
            <a:r>
              <a:rPr kumimoji="0" lang="en-US" b="1" i="0" u="none" strike="noStrike" cap="none" normalizeH="0" baseline="0" dirty="0" smtClean="0">
                <a:ln>
                  <a:noFill/>
                </a:ln>
                <a:solidFill>
                  <a:srgbClr val="C00000"/>
                </a:solidFill>
                <a:effectLst/>
                <a:latin typeface="Arial" pitchFamily="34" charset="0"/>
                <a:ea typeface="Calibri" pitchFamily="34" charset="0"/>
                <a:cs typeface="Times New Roman" pitchFamily="18" charset="0"/>
              </a:rPr>
              <a:t>  </a:t>
            </a:r>
          </a:p>
          <a:p>
            <a:pPr marL="342900" marR="0" lvl="0" indent="-342900" algn="ctr" defTabSz="914400" rtl="0" eaLnBrk="1" fontAlgn="base" latinLnBrk="0" hangingPunct="1">
              <a:lnSpc>
                <a:spcPct val="100000"/>
              </a:lnSpc>
              <a:spcBef>
                <a:spcPct val="0"/>
              </a:spcBef>
              <a:spcAft>
                <a:spcPct val="0"/>
              </a:spcAft>
              <a:buClrTx/>
              <a:buSzTx/>
              <a:tabLst/>
            </a:pPr>
            <a:r>
              <a:rPr kumimoji="0" lang="en-US" b="1" i="0" u="none" strike="noStrike" cap="none" normalizeH="0" baseline="0" dirty="0" smtClean="0">
                <a:ln>
                  <a:noFill/>
                </a:ln>
                <a:effectLst/>
                <a:latin typeface="Arial" pitchFamily="34" charset="0"/>
                <a:ea typeface="Calibri" pitchFamily="34" charset="0"/>
                <a:cs typeface="Times New Roman" pitchFamily="18" charset="0"/>
              </a:rPr>
              <a:t>  </a:t>
            </a:r>
            <a:r>
              <a:rPr kumimoji="0" lang="en-US" b="1" i="0" u="none" strike="noStrike" cap="none" normalizeH="0" baseline="0" dirty="0" smtClean="0">
                <a:ln>
                  <a:noFill/>
                </a:ln>
                <a:solidFill>
                  <a:srgbClr val="C00000"/>
                </a:solidFill>
                <a:effectLst/>
                <a:ea typeface="Calibri" pitchFamily="34" charset="0"/>
                <a:cs typeface="Times New Roman" pitchFamily="18" charset="0"/>
              </a:rPr>
              <a:t>Oil Industry-Model designed uniquely for Lebanon</a:t>
            </a:r>
          </a:p>
          <a:p>
            <a:pPr marL="342900" marR="0" lvl="0" indent="-342900" algn="ctr" defTabSz="914400" rtl="0" eaLnBrk="1" fontAlgn="base" latinLnBrk="0" hangingPunct="1">
              <a:lnSpc>
                <a:spcPct val="100000"/>
              </a:lnSpc>
              <a:spcBef>
                <a:spcPct val="0"/>
              </a:spcBef>
              <a:spcAft>
                <a:spcPct val="0"/>
              </a:spcAft>
              <a:buClrTx/>
              <a:buSzTx/>
              <a:tabLst/>
            </a:pPr>
            <a:r>
              <a:rPr lang="en-US" sz="1200" dirty="0" smtClean="0">
                <a:solidFill>
                  <a:srgbClr val="0070C0"/>
                </a:solidFill>
                <a:latin typeface="Arial" pitchFamily="34" charset="0"/>
                <a:cs typeface="Times New Roman" pitchFamily="18" charset="0"/>
              </a:rPr>
              <a:t>     </a:t>
            </a:r>
            <a:r>
              <a:rPr lang="en-US" sz="1000" b="1" dirty="0" smtClean="0">
                <a:solidFill>
                  <a:srgbClr val="0070C0"/>
                </a:solidFill>
                <a:latin typeface="Arial" pitchFamily="34" charset="0"/>
                <a:cs typeface="Times New Roman" pitchFamily="18" charset="0"/>
              </a:rPr>
              <a:t>The government of Norway believes that Lebanon has less sophisticated, rather dire, institutional capacity. </a:t>
            </a:r>
          </a:p>
          <a:p>
            <a:pPr marL="342900" marR="0" lvl="0" indent="-342900" algn="ctr" defTabSz="914400" rtl="0" eaLnBrk="1" fontAlgn="base" latinLnBrk="0" hangingPunct="1">
              <a:lnSpc>
                <a:spcPct val="100000"/>
              </a:lnSpc>
              <a:spcBef>
                <a:spcPct val="0"/>
              </a:spcBef>
              <a:spcAft>
                <a:spcPct val="0"/>
              </a:spcAft>
              <a:buClrTx/>
              <a:buSzTx/>
              <a:tabLst/>
            </a:pPr>
            <a:r>
              <a:rPr kumimoji="0" lang="en-US" sz="1000" b="1" i="0" u="none" strike="noStrike" cap="none" normalizeH="0" baseline="0" dirty="0" smtClean="0">
                <a:ln>
                  <a:noFill/>
                </a:ln>
                <a:solidFill>
                  <a:srgbClr val="0070C0"/>
                </a:solidFill>
                <a:effectLst/>
                <a:latin typeface="Arial" pitchFamily="34" charset="0"/>
                <a:cs typeface="Times New Roman" pitchFamily="18" charset="0"/>
              </a:rPr>
              <a:t>Norway’s </a:t>
            </a:r>
            <a:r>
              <a:rPr lang="en-US" sz="1000" b="1" dirty="0" smtClean="0">
                <a:solidFill>
                  <a:srgbClr val="0070C0"/>
                </a:solidFill>
                <a:latin typeface="Arial" pitchFamily="34" charset="0"/>
                <a:cs typeface="Times New Roman" pitchFamily="18" charset="0"/>
              </a:rPr>
              <a:t>Petroleum Consultant</a:t>
            </a:r>
            <a:r>
              <a:rPr kumimoji="0" lang="en-US" sz="1000" b="1" i="0" u="none" strike="noStrike" cap="none" normalizeH="0" baseline="0" dirty="0" smtClean="0">
                <a:ln>
                  <a:noFill/>
                </a:ln>
                <a:solidFill>
                  <a:srgbClr val="0070C0"/>
                </a:solidFill>
                <a:effectLst/>
                <a:latin typeface="Arial" pitchFamily="34" charset="0"/>
                <a:cs typeface="Times New Roman" pitchFamily="18" charset="0"/>
              </a:rPr>
              <a:t>, Mr. </a:t>
            </a:r>
            <a:r>
              <a:rPr kumimoji="0" lang="en-US" sz="1000" b="1" i="0" u="none" strike="noStrike" cap="none" normalizeH="0" dirty="0" smtClean="0">
                <a:ln>
                  <a:noFill/>
                </a:ln>
                <a:solidFill>
                  <a:srgbClr val="0070C0"/>
                </a:solidFill>
                <a:effectLst/>
                <a:latin typeface="Arial" pitchFamily="34" charset="0"/>
                <a:cs typeface="Times New Roman" pitchFamily="18" charset="0"/>
              </a:rPr>
              <a:t>Farouk Qassimi, </a:t>
            </a:r>
            <a:r>
              <a:rPr lang="en-US" sz="1000" b="1" dirty="0" smtClean="0">
                <a:solidFill>
                  <a:srgbClr val="0070C0"/>
                </a:solidFill>
                <a:latin typeface="Arial" pitchFamily="34" charset="0"/>
                <a:cs typeface="Times New Roman" pitchFamily="18" charset="0"/>
              </a:rPr>
              <a:t>is convinced</a:t>
            </a:r>
            <a:r>
              <a:rPr kumimoji="0" lang="en-US" sz="1000" b="1" i="0" u="none" strike="noStrike" cap="none" normalizeH="0" dirty="0" smtClean="0">
                <a:ln>
                  <a:noFill/>
                </a:ln>
                <a:solidFill>
                  <a:srgbClr val="0070C0"/>
                </a:solidFill>
                <a:effectLst/>
                <a:latin typeface="Arial" pitchFamily="34" charset="0"/>
                <a:cs typeface="Times New Roman" pitchFamily="18" charset="0"/>
              </a:rPr>
              <a:t> that Lebanon is a developing country </a:t>
            </a:r>
            <a:r>
              <a:rPr lang="en-US" sz="1000" b="1" dirty="0" smtClean="0">
                <a:solidFill>
                  <a:srgbClr val="0070C0"/>
                </a:solidFill>
                <a:latin typeface="Arial" pitchFamily="34" charset="0"/>
                <a:cs typeface="Times New Roman" pitchFamily="18" charset="0"/>
              </a:rPr>
              <a:t>and it</a:t>
            </a:r>
            <a:r>
              <a:rPr kumimoji="0" lang="en-US" sz="1000" b="1" i="0" u="none" strike="noStrike" cap="none" normalizeH="0" dirty="0" smtClean="0">
                <a:ln>
                  <a:noFill/>
                </a:ln>
                <a:solidFill>
                  <a:srgbClr val="0070C0"/>
                </a:solidFill>
                <a:effectLst/>
                <a:latin typeface="Arial" pitchFamily="34" charset="0"/>
                <a:cs typeface="Times New Roman" pitchFamily="18" charset="0"/>
              </a:rPr>
              <a:t> should have only one entity to </a:t>
            </a:r>
            <a:r>
              <a:rPr lang="en-US" sz="1000" b="1" dirty="0" smtClean="0">
                <a:solidFill>
                  <a:srgbClr val="0070C0"/>
                </a:solidFill>
                <a:latin typeface="Arial" pitchFamily="34" charset="0"/>
                <a:cs typeface="Times New Roman" pitchFamily="18" charset="0"/>
              </a:rPr>
              <a:t>govern</a:t>
            </a:r>
            <a:r>
              <a:rPr kumimoji="0" lang="en-US" sz="1000" b="1" i="0" u="none" strike="noStrike" cap="none" normalizeH="0" dirty="0" smtClean="0">
                <a:ln>
                  <a:noFill/>
                </a:ln>
                <a:solidFill>
                  <a:srgbClr val="0070C0"/>
                </a:solidFill>
                <a:effectLst/>
                <a:latin typeface="Arial" pitchFamily="34" charset="0"/>
                <a:cs typeface="Times New Roman" pitchFamily="18" charset="0"/>
              </a:rPr>
              <a:t> </a:t>
            </a:r>
            <a:r>
              <a:rPr lang="en-US" sz="1000" b="1" dirty="0" smtClean="0">
                <a:solidFill>
                  <a:srgbClr val="0070C0"/>
                </a:solidFill>
                <a:latin typeface="Arial" pitchFamily="34" charset="0"/>
                <a:cs typeface="Times New Roman" pitchFamily="18" charset="0"/>
              </a:rPr>
              <a:t>its Oil</a:t>
            </a:r>
            <a:r>
              <a:rPr kumimoji="0" lang="en-US" sz="1000" b="1" i="0" u="none" strike="noStrike" cap="none" normalizeH="0" dirty="0" smtClean="0">
                <a:ln>
                  <a:noFill/>
                </a:ln>
                <a:solidFill>
                  <a:srgbClr val="0070C0"/>
                </a:solidFill>
                <a:effectLst/>
                <a:latin typeface="Arial" pitchFamily="34" charset="0"/>
                <a:cs typeface="Times New Roman" pitchFamily="18" charset="0"/>
              </a:rPr>
              <a:t> </a:t>
            </a:r>
            <a:r>
              <a:rPr lang="en-US" sz="1000" b="1" dirty="0" smtClean="0">
                <a:solidFill>
                  <a:srgbClr val="0070C0"/>
                </a:solidFill>
                <a:latin typeface="Arial" pitchFamily="34" charset="0"/>
                <a:cs typeface="Times New Roman" pitchFamily="18" charset="0"/>
              </a:rPr>
              <a:t>I</a:t>
            </a:r>
            <a:r>
              <a:rPr kumimoji="0" lang="en-US" sz="1000" b="1" i="0" u="none" strike="noStrike" cap="none" normalizeH="0" dirty="0" smtClean="0">
                <a:ln>
                  <a:noFill/>
                </a:ln>
                <a:solidFill>
                  <a:srgbClr val="0070C0"/>
                </a:solidFill>
                <a:effectLst/>
                <a:latin typeface="Arial" pitchFamily="34" charset="0"/>
                <a:cs typeface="Times New Roman" pitchFamily="18" charset="0"/>
              </a:rPr>
              <a:t>ndustry… </a:t>
            </a:r>
            <a:r>
              <a:rPr kumimoji="0" lang="en-US" sz="1000" b="1" i="0" u="none" strike="noStrike" cap="none" normalizeH="0" dirty="0" smtClean="0">
                <a:ln>
                  <a:noFill/>
                </a:ln>
                <a:solidFill>
                  <a:srgbClr val="FF0000"/>
                </a:solidFill>
                <a:effectLst/>
                <a:latin typeface="Arial" pitchFamily="34" charset="0"/>
                <a:cs typeface="Times New Roman" pitchFamily="18" charset="0"/>
              </a:rPr>
              <a:t>WELL, THEY ARE </a:t>
            </a:r>
            <a:r>
              <a:rPr lang="en-US" sz="1000" b="1" dirty="0" smtClean="0">
                <a:solidFill>
                  <a:srgbClr val="FF0000"/>
                </a:solidFill>
                <a:latin typeface="Arial" pitchFamily="34" charset="0"/>
                <a:cs typeface="Times New Roman" pitchFamily="18" charset="0"/>
              </a:rPr>
              <a:t>MISTAKEN</a:t>
            </a:r>
            <a:r>
              <a:rPr kumimoji="0" lang="en-US" sz="1000" b="1" i="0" u="none" strike="noStrike" cap="none" normalizeH="0" dirty="0" smtClean="0">
                <a:ln>
                  <a:noFill/>
                </a:ln>
                <a:solidFill>
                  <a:srgbClr val="FF0000"/>
                </a:solidFill>
                <a:effectLst/>
                <a:latin typeface="Arial" pitchFamily="34" charset="0"/>
                <a:cs typeface="Times New Roman" pitchFamily="18" charset="0"/>
              </a:rPr>
              <a:t>!</a:t>
            </a:r>
          </a:p>
          <a:p>
            <a:pPr marL="342900" marR="0" lvl="0" indent="-342900" algn="ctr" defTabSz="914400" rtl="0" eaLnBrk="1" fontAlgn="base" latinLnBrk="0" hangingPunct="1">
              <a:lnSpc>
                <a:spcPct val="100000"/>
              </a:lnSpc>
              <a:spcBef>
                <a:spcPct val="0"/>
              </a:spcBef>
              <a:spcAft>
                <a:spcPct val="0"/>
              </a:spcAft>
              <a:buClrTx/>
              <a:buSzTx/>
              <a:tabLst/>
            </a:pPr>
            <a:endParaRPr kumimoji="0" lang="en-US" sz="1000" i="0" u="none" strike="noStrike" cap="none" normalizeH="0" baseline="0" dirty="0" smtClean="0">
              <a:ln>
                <a:noFill/>
              </a:ln>
              <a:solidFill>
                <a:srgbClr val="C00000"/>
              </a:solidFill>
              <a:effectLst/>
              <a:latin typeface="Arial" pitchFamily="34" charset="0"/>
              <a:cs typeface="Arial" pitchFamily="34" charset="0"/>
            </a:endParaRPr>
          </a:p>
        </p:txBody>
      </p:sp>
      <p:sp>
        <p:nvSpPr>
          <p:cNvPr id="24606" name="Rectangle 30"/>
          <p:cNvSpPr>
            <a:spLocks noChangeArrowheads="1"/>
          </p:cNvSpPr>
          <p:nvPr/>
        </p:nvSpPr>
        <p:spPr bwMode="auto">
          <a:xfrm>
            <a:off x="238121" y="-1925833"/>
            <a:ext cx="8667757" cy="430887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Oil &amp; Gas Ministry	</a:t>
            </a:r>
            <a:r>
              <a:rPr lang="en-US" sz="1200" b="1" dirty="0" smtClean="0">
                <a:latin typeface="Arial" pitchFamily="34" charset="0"/>
                <a:ea typeface="Calibri" pitchFamily="34" charset="0"/>
                <a:cs typeface="Times New Roman" pitchFamily="18" charset="0"/>
              </a:rPr>
              <a:t>                                            Sovereign Fund</a:t>
            </a: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National Oil Company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Governmental					                                       NOC/Independent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Licensing  &amp;  Fiscal</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Operation &amp; Commercial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7" name="Rectangle 31"/>
          <p:cNvSpPr>
            <a:spLocks noChangeArrowheads="1"/>
          </p:cNvSpPr>
          <p:nvPr/>
        </p:nvSpPr>
        <p:spPr bwMode="auto">
          <a:xfrm>
            <a:off x="251520" y="-5969820"/>
            <a:ext cx="8712968" cy="124649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n-US" sz="1000" b="1" dirty="0" smtClean="0">
                <a:latin typeface="Arial" pitchFamily="34"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n-US" sz="1000" b="1" dirty="0" smtClean="0">
                <a:latin typeface="Arial" pitchFamily="34" charset="0"/>
                <a:ea typeface="Calibri" pitchFamily="34" charset="0"/>
                <a:cs typeface="Times New Roman" pitchFamily="18" charset="0"/>
              </a:rPr>
              <a:t>              </a:t>
            </a:r>
            <a:r>
              <a:rPr kumimoji="0" lang="en-US" sz="11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Petroleum Authority</a:t>
            </a:r>
            <a:r>
              <a:rPr kumimoji="0" lang="en-US" sz="1100" b="1" i="0" u="none" strike="noStrike" cap="none" normalizeH="0" dirty="0" smtClean="0">
                <a:ln>
                  <a:noFill/>
                </a:ln>
                <a:solidFill>
                  <a:schemeClr val="tx1"/>
                </a:solidFill>
                <a:effectLst/>
                <a:latin typeface="Arial" pitchFamily="34" charset="0"/>
                <a:ea typeface="Calibri" pitchFamily="34" charset="0"/>
                <a:cs typeface="Times New Roman" pitchFamily="18" charset="0"/>
              </a:rPr>
              <a:t> (</a:t>
            </a:r>
            <a:r>
              <a:rPr kumimoji="0" lang="en-US" sz="11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PA)</a:t>
            </a:r>
            <a:r>
              <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lang="en-US" sz="1100" b="1" dirty="0" smtClean="0">
                <a:latin typeface="Arial" pitchFamily="34" charset="0"/>
                <a:ea typeface="Calibri" pitchFamily="34" charset="0"/>
                <a:cs typeface="Times New Roman" pitchFamily="18" charset="0"/>
              </a:rPr>
              <a:t>Oil &amp; Gas Supreme Council                           </a:t>
            </a:r>
            <a:r>
              <a:rPr kumimoji="0" lang="en-US" sz="11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Lebanese Armed Forces</a:t>
            </a:r>
            <a:r>
              <a:rPr kumimoji="0" lang="en-US" sz="1100" b="1" i="0" u="none" strike="noStrike" cap="none" normalizeH="0" dirty="0" smtClean="0">
                <a:ln>
                  <a:noFill/>
                </a:ln>
                <a:solidFill>
                  <a:schemeClr val="tx1"/>
                </a:solidFill>
                <a:effectLst/>
                <a:latin typeface="Arial" pitchFamily="34" charset="0"/>
                <a:ea typeface="Calibri" pitchFamily="34" charset="0"/>
                <a:cs typeface="Times New Roman" pitchFamily="18" charset="0"/>
              </a:rPr>
              <a:t> (</a:t>
            </a:r>
            <a:r>
              <a:rPr kumimoji="0" lang="en-US" sz="11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LAF)</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Parliamentary </a:t>
            </a:r>
            <a:r>
              <a:rPr kumimoji="0" lang="en-US" sz="1000" b="1" i="0" u="none" strike="noStrike" cap="none" normalizeH="0" dirty="0" smtClean="0">
                <a:ln>
                  <a:noFill/>
                </a:ln>
                <a:solidFill>
                  <a:schemeClr val="tx1"/>
                </a:solidFill>
                <a:effectLst/>
                <a:latin typeface="Arial" pitchFamily="34" charset="0"/>
                <a:ea typeface="Calibri" pitchFamily="34" charset="0"/>
                <a:cs typeface="Times New Roman" pitchFamily="18" charset="0"/>
              </a:rPr>
              <a:t> </a:t>
            </a:r>
            <a:r>
              <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Governmental</a:t>
            </a:r>
          </a:p>
          <a:p>
            <a:pPr marL="0" marR="0" lvl="0" indent="0" algn="just" defTabSz="914400" rtl="0" eaLnBrk="0" fontAlgn="base" latinLnBrk="0" hangingPunct="0">
              <a:lnSpc>
                <a:spcPct val="100000"/>
              </a:lnSpc>
              <a:spcBef>
                <a:spcPct val="0"/>
              </a:spcBef>
              <a:spcAft>
                <a:spcPct val="0"/>
              </a:spcAft>
              <a:buClrTx/>
              <a:buSzTx/>
              <a:buFontTx/>
              <a:buNone/>
              <a:tabLst/>
            </a:pPr>
            <a:r>
              <a:rPr lang="en-US" sz="1000" b="1" dirty="0" smtClean="0">
                <a:latin typeface="Arial" pitchFamily="34" charset="0"/>
                <a:ea typeface="Calibri" pitchFamily="34" charset="0"/>
                <a:cs typeface="Times New Roman" pitchFamily="18" charset="0"/>
              </a:rPr>
              <a:t>             </a:t>
            </a:r>
            <a:r>
              <a:rPr kumimoji="0" lang="en-US"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Regulatory, Oversight &amp; Audit        				                                       National Security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5" name="Picture 114"/>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bwMode="auto">
          <a:xfrm>
            <a:off x="8316416" y="620688"/>
            <a:ext cx="566945" cy="864096"/>
          </a:xfrm>
          <a:prstGeom prst="rect">
            <a:avLst/>
          </a:prstGeom>
          <a:noFill/>
          <a:ln>
            <a:noFill/>
          </a:ln>
        </p:spPr>
      </p:pic>
      <p:cxnSp>
        <p:nvCxnSpPr>
          <p:cNvPr id="28" name="Straight Connector 27"/>
          <p:cNvCxnSpPr/>
          <p:nvPr/>
        </p:nvCxnSpPr>
        <p:spPr>
          <a:xfrm flipV="1">
            <a:off x="4572000" y="2060848"/>
            <a:ext cx="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572000" y="3068960"/>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292080" y="1916832"/>
            <a:ext cx="1440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123728" y="1916832"/>
            <a:ext cx="1800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572000" y="4869160"/>
            <a:ext cx="0" cy="72008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214281" y="-2200643"/>
            <a:ext cx="8102135" cy="92948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lgn="ctr"/>
            <a:endParaRPr lang="en-US" b="1" dirty="0" smtClean="0">
              <a:solidFill>
                <a:srgbClr val="0070C0"/>
              </a:solidFill>
            </a:endParaRPr>
          </a:p>
          <a:p>
            <a:pPr marL="342900" lvl="0" indent="-342900" algn="ctr"/>
            <a:endParaRPr lang="en-US" b="1" dirty="0" smtClean="0">
              <a:solidFill>
                <a:srgbClr val="0070C0"/>
              </a:solidFill>
            </a:endParaRPr>
          </a:p>
          <a:p>
            <a:pPr marL="342900" lvl="0" indent="-342900" algn="ctr"/>
            <a:r>
              <a:rPr lang="en-US" sz="1600" b="1" dirty="0" smtClean="0">
                <a:solidFill>
                  <a:srgbClr val="0070C0"/>
                </a:solidFill>
              </a:rPr>
              <a:t>      </a:t>
            </a:r>
            <a:r>
              <a:rPr lang="en-US" sz="1600" b="1" dirty="0" smtClean="0">
                <a:solidFill>
                  <a:srgbClr val="C00000"/>
                </a:solidFill>
              </a:rPr>
              <a:t>  </a:t>
            </a:r>
          </a:p>
          <a:p>
            <a:pPr marL="342900" lvl="0" indent="-342900" algn="ctr"/>
            <a:endParaRPr lang="en-US" sz="1600" b="1" dirty="0" smtClean="0">
              <a:solidFill>
                <a:srgbClr val="C00000"/>
              </a:solidFill>
            </a:endParaRPr>
          </a:p>
          <a:p>
            <a:pPr marL="342900" lvl="0" indent="-342900" algn="ctr"/>
            <a:endParaRPr lang="en-US" sz="1600" b="1" dirty="0" smtClean="0">
              <a:solidFill>
                <a:srgbClr val="C00000"/>
              </a:solidFill>
            </a:endParaRPr>
          </a:p>
          <a:p>
            <a:pPr marL="342900" lvl="0" indent="-342900" algn="ctr"/>
            <a:endParaRPr lang="en-US" sz="1600" b="1" dirty="0" smtClean="0">
              <a:solidFill>
                <a:srgbClr val="C00000"/>
              </a:solidFill>
            </a:endParaRPr>
          </a:p>
          <a:p>
            <a:pPr marL="342900" lvl="0" indent="-342900" algn="ctr"/>
            <a:endParaRPr lang="en-US" sz="1600" b="1" dirty="0" smtClean="0">
              <a:solidFill>
                <a:srgbClr val="C00000"/>
              </a:solidFill>
            </a:endParaRPr>
          </a:p>
          <a:p>
            <a:pPr marL="342900" lvl="0" indent="-342900" algn="ctr"/>
            <a:endParaRPr lang="en-US" sz="1600" b="1" dirty="0" smtClean="0">
              <a:solidFill>
                <a:srgbClr val="C00000"/>
              </a:solidFill>
            </a:endParaRPr>
          </a:p>
          <a:p>
            <a:pPr marL="342900" lvl="0" indent="-342900" algn="ctr"/>
            <a:endParaRPr lang="en-US" sz="1600" b="1" dirty="0" smtClean="0">
              <a:solidFill>
                <a:srgbClr val="C00000"/>
              </a:solidFill>
            </a:endParaRPr>
          </a:p>
          <a:p>
            <a:pPr marL="342900" lvl="0" indent="-342900" algn="ctr"/>
            <a:endParaRPr lang="en-US" sz="1600" b="1" dirty="0" smtClean="0">
              <a:solidFill>
                <a:srgbClr val="C00000"/>
              </a:solidFill>
            </a:endParaRPr>
          </a:p>
          <a:p>
            <a:pPr marL="342900" lvl="0" indent="-342900" algn="ctr"/>
            <a:endParaRPr lang="en-US" sz="1600" b="1" dirty="0" smtClean="0">
              <a:solidFill>
                <a:srgbClr val="C00000"/>
              </a:solidFill>
            </a:endParaRPr>
          </a:p>
          <a:p>
            <a:pPr marL="342900" lvl="0" indent="-342900" algn="ctr"/>
            <a:endParaRPr lang="en-US" sz="1600" b="1" dirty="0" smtClean="0">
              <a:solidFill>
                <a:srgbClr val="C00000"/>
              </a:solidFill>
            </a:endParaRPr>
          </a:p>
          <a:p>
            <a:pPr marL="342900" lvl="0" indent="-342900" algn="ctr"/>
            <a:r>
              <a:rPr lang="en-US" sz="1600" b="1" dirty="0" smtClean="0">
                <a:solidFill>
                  <a:srgbClr val="C00000"/>
                </a:solidFill>
              </a:rPr>
              <a:t>NATIONAL OIL COMPANY OF LEBANON (NOC-LB)</a:t>
            </a:r>
          </a:p>
          <a:p>
            <a:pPr marL="342900" lvl="0" indent="-342900" algn="ctr"/>
            <a:endParaRPr lang="en-US" sz="1200" dirty="0" smtClean="0">
              <a:solidFill>
                <a:srgbClr val="C00000"/>
              </a:solidFill>
            </a:endParaRPr>
          </a:p>
          <a:p>
            <a:pPr marL="342900" lvl="0" indent="-342900"/>
            <a:r>
              <a:rPr lang="en-US" sz="1200" dirty="0" smtClean="0"/>
              <a:t>In the USA, almost uniquely, the mineral(s) rights are owned by the land or the lease owner. That is why we don’t have an</a:t>
            </a:r>
          </a:p>
          <a:p>
            <a:pPr marL="342900" lvl="0" indent="-342900"/>
            <a:r>
              <a:rPr lang="en-US" sz="1200" dirty="0" smtClean="0"/>
              <a:t>NOC in America. However, everywhere else as  well as in this region, the minerals are owned by the government(s).</a:t>
            </a:r>
          </a:p>
          <a:p>
            <a:pPr marL="342900" lvl="0" indent="-342900"/>
            <a:r>
              <a:rPr lang="en-US" sz="1200" dirty="0" smtClean="0"/>
              <a:t>Hence, the need for National Oil Companies and, since the Gas Reserves Offshore Lebanon are scientifically proven, it is </a:t>
            </a:r>
          </a:p>
          <a:p>
            <a:pPr marL="342900" lvl="0" indent="-342900"/>
            <a:r>
              <a:rPr lang="en-US" sz="1200" dirty="0" smtClean="0"/>
              <a:t>time to establish our own NOC.</a:t>
            </a:r>
          </a:p>
          <a:p>
            <a:pPr marL="342900" lvl="0" indent="-342900"/>
            <a:endParaRPr lang="en-US" sz="1200" dirty="0" smtClean="0"/>
          </a:p>
          <a:p>
            <a:pPr marL="342900" lvl="0" indent="-342900"/>
            <a:r>
              <a:rPr lang="en-US" sz="1200" dirty="0" smtClean="0"/>
              <a:t>The NOC is the bone-structure (the Skeleton) of the Oil Industry and it defines the framework of its growth.  Also, the</a:t>
            </a:r>
          </a:p>
          <a:p>
            <a:pPr marL="342900" lvl="0" indent="-342900"/>
            <a:r>
              <a:rPr lang="en-US" sz="1200" dirty="0" smtClean="0"/>
              <a:t>Oil &amp; Gas Operational and Commercial aspects are mainly supported by two groups: a. The GeoScientists who suggest</a:t>
            </a:r>
          </a:p>
          <a:p>
            <a:pPr marL="342900" lvl="0" indent="-342900"/>
            <a:r>
              <a:rPr lang="en-US" sz="1200" dirty="0" smtClean="0"/>
              <a:t>the drilling location(s);  and, b. The source of Financial backing that embraces the risk.</a:t>
            </a:r>
          </a:p>
          <a:p>
            <a:pPr marL="342900" lvl="0" indent="-342900"/>
            <a:endParaRPr lang="en-US" sz="1200" dirty="0" smtClean="0"/>
          </a:p>
          <a:p>
            <a:pPr marL="342900" lvl="0" indent="-342900"/>
            <a:r>
              <a:rPr lang="en-US" sz="1200" dirty="0" smtClean="0"/>
              <a:t>                                                                                        </a:t>
            </a:r>
            <a:endParaRPr lang="en-US" sz="1600" b="1" dirty="0" smtClean="0">
              <a:solidFill>
                <a:srgbClr val="C00000"/>
              </a:solidFill>
            </a:endParaRPr>
          </a:p>
          <a:p>
            <a:pPr marL="342900" lvl="0" indent="-342900"/>
            <a:endParaRPr lang="en-US" sz="1200" dirty="0" smtClean="0"/>
          </a:p>
          <a:p>
            <a:pPr marL="342900" lvl="0" indent="-342900"/>
            <a:endParaRPr lang="en-US" sz="1200" dirty="0" smtClean="0"/>
          </a:p>
          <a:p>
            <a:pPr marL="342900" lvl="0" indent="-342900"/>
            <a:endParaRPr lang="en-US" sz="1200" dirty="0" smtClean="0"/>
          </a:p>
          <a:p>
            <a:pPr marL="342900" lvl="0" indent="-342900"/>
            <a:r>
              <a:rPr lang="en-US" sz="1200" dirty="0" smtClean="0"/>
              <a:t>				             </a:t>
            </a:r>
            <a:endParaRPr lang="en-US" sz="1400" b="1" dirty="0" smtClean="0"/>
          </a:p>
          <a:p>
            <a:pPr marL="342900" lvl="0" indent="-342900"/>
            <a:endParaRPr lang="en-US" sz="1200" dirty="0" smtClean="0"/>
          </a:p>
          <a:p>
            <a:pPr marL="342900" lvl="0" indent="-342900" algn="ctr"/>
            <a:endParaRPr lang="en-US" sz="1600" b="1" dirty="0" smtClean="0">
              <a:solidFill>
                <a:srgbClr val="C00000"/>
              </a:solidFill>
            </a:endParaRPr>
          </a:p>
          <a:p>
            <a:pPr marL="342900" lvl="0" indent="-342900" algn="ctr"/>
            <a:endParaRPr lang="en-US" sz="1600" b="1" dirty="0" smtClean="0">
              <a:solidFill>
                <a:srgbClr val="C00000"/>
              </a:solidFill>
            </a:endParaRPr>
          </a:p>
          <a:p>
            <a:pPr marL="342900" lvl="0" indent="-342900" algn="ctr"/>
            <a:endParaRPr lang="en-US" sz="1200" b="1" dirty="0" smtClean="0"/>
          </a:p>
          <a:p>
            <a:r>
              <a:rPr lang="en-US" b="1" dirty="0" smtClean="0">
                <a:solidFill>
                  <a:srgbClr val="0070C0"/>
                </a:solidFill>
              </a:rPr>
              <a:t>     </a:t>
            </a:r>
            <a:r>
              <a:rPr lang="en-US" sz="1200" b="1" dirty="0" smtClean="0"/>
              <a:t>						</a:t>
            </a:r>
            <a:endParaRPr lang="en-US" sz="1200" dirty="0" smtClean="0"/>
          </a:p>
          <a:p>
            <a:r>
              <a:rPr lang="en-US" sz="1200" b="1" dirty="0" smtClean="0"/>
              <a:t>                          </a:t>
            </a:r>
            <a:r>
              <a:rPr lang="en-US" sz="1100" b="1" dirty="0" smtClean="0"/>
              <a:t> North Division                                                           Central                                                              South</a:t>
            </a:r>
          </a:p>
          <a:p>
            <a:endParaRPr lang="en-US" sz="1200" b="1" dirty="0" smtClean="0"/>
          </a:p>
          <a:p>
            <a:endParaRPr lang="en-US" sz="1200" dirty="0" smtClean="0"/>
          </a:p>
          <a:p>
            <a:r>
              <a:rPr lang="en-US" sz="1200" dirty="0" smtClean="0"/>
              <a:t>Because of Lebanon’s cultural fabric, we recommend to assign three (3) divisions to the National Oil Company. Each Division will be managed independently from one another and each be responsible for 5 of the 15 Blocks, on next slide. However, the different division(s) work and report directly to the NOC’s Headquarters on all matters related to their operation.</a:t>
            </a:r>
          </a:p>
          <a:p>
            <a:endParaRPr lang="en-US" sz="1200" dirty="0" smtClean="0"/>
          </a:p>
          <a:p>
            <a:endParaRPr lang="en-US" sz="1200" dirty="0" smtClean="0"/>
          </a:p>
          <a:p>
            <a:endParaRPr lang="en-US" sz="1200" dirty="0" smtClean="0"/>
          </a:p>
          <a:p>
            <a:endParaRPr lang="en-US" sz="1200" dirty="0" smtClean="0"/>
          </a:p>
        </p:txBody>
      </p:sp>
      <p:pic>
        <p:nvPicPr>
          <p:cNvPr id="3" name="Picture 2"/>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bwMode="auto">
          <a:xfrm>
            <a:off x="8316416" y="692696"/>
            <a:ext cx="566945" cy="936104"/>
          </a:xfrm>
          <a:prstGeom prst="rect">
            <a:avLst/>
          </a:prstGeom>
          <a:noFill/>
          <a:ln>
            <a:noFill/>
          </a:ln>
        </p:spPr>
      </p:pic>
      <p:sp>
        <p:nvSpPr>
          <p:cNvPr id="4" name="Oval 3"/>
          <p:cNvSpPr/>
          <p:nvPr/>
        </p:nvSpPr>
        <p:spPr>
          <a:xfrm>
            <a:off x="2987824" y="3140968"/>
            <a:ext cx="2952328"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rPr>
              <a:t>NOC-LB Headquarters</a:t>
            </a:r>
            <a:endParaRPr lang="en-US" dirty="0"/>
          </a:p>
        </p:txBody>
      </p:sp>
      <p:cxnSp>
        <p:nvCxnSpPr>
          <p:cNvPr id="6" name="Straight Connector 5"/>
          <p:cNvCxnSpPr/>
          <p:nvPr/>
        </p:nvCxnSpPr>
        <p:spPr>
          <a:xfrm flipH="1">
            <a:off x="1979712" y="3789040"/>
            <a:ext cx="1224136" cy="1152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96136" y="3717032"/>
            <a:ext cx="1152128" cy="1224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499992" y="4005064"/>
            <a:ext cx="0" cy="93610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banon_Block_Map.jpg"/>
          <p:cNvPicPr>
            <a:picLocks noChangeAspect="1"/>
          </p:cNvPicPr>
          <p:nvPr/>
        </p:nvPicPr>
        <p:blipFill>
          <a:blip r:embed="rId2" cstate="print"/>
          <a:stretch>
            <a:fillRect/>
          </a:stretch>
        </p:blipFill>
        <p:spPr>
          <a:xfrm>
            <a:off x="1619672" y="1052736"/>
            <a:ext cx="5760640" cy="5328592"/>
          </a:xfrm>
          <a:prstGeom prst="rect">
            <a:avLst/>
          </a:prstGeom>
        </p:spPr>
      </p:pic>
      <p:sp>
        <p:nvSpPr>
          <p:cNvPr id="3" name="TextBox 2"/>
          <p:cNvSpPr txBox="1"/>
          <p:nvPr/>
        </p:nvSpPr>
        <p:spPr>
          <a:xfrm>
            <a:off x="6300192" y="2204864"/>
            <a:ext cx="576064" cy="369332"/>
          </a:xfrm>
          <a:prstGeom prst="rect">
            <a:avLst/>
          </a:prstGeom>
          <a:noFill/>
        </p:spPr>
        <p:txBody>
          <a:bodyPr wrap="square" rtlCol="0">
            <a:spAutoFit/>
          </a:bodyPr>
          <a:lstStyle/>
          <a:p>
            <a:r>
              <a:rPr lang="en-GB" dirty="0" smtClean="0">
                <a:solidFill>
                  <a:schemeClr val="tx1">
                    <a:lumMod val="65000"/>
                    <a:lumOff val="35000"/>
                  </a:schemeClr>
                </a:solidFill>
                <a:latin typeface="Arial" pitchFamily="34" charset="0"/>
                <a:cs typeface="Arial" pitchFamily="34" charset="0"/>
              </a:rPr>
              <a:t>1</a:t>
            </a:r>
            <a:endParaRPr lang="en-GB" dirty="0">
              <a:solidFill>
                <a:schemeClr val="tx1">
                  <a:lumMod val="65000"/>
                  <a:lumOff val="35000"/>
                </a:schemeClr>
              </a:solidFill>
              <a:latin typeface="Arial" pitchFamily="34" charset="0"/>
              <a:cs typeface="Arial" pitchFamily="34" charset="0"/>
            </a:endParaRPr>
          </a:p>
        </p:txBody>
      </p:sp>
      <p:sp>
        <p:nvSpPr>
          <p:cNvPr id="4" name="TextBox 3"/>
          <p:cNvSpPr txBox="1"/>
          <p:nvPr/>
        </p:nvSpPr>
        <p:spPr>
          <a:xfrm>
            <a:off x="5508104" y="2204864"/>
            <a:ext cx="504055" cy="369332"/>
          </a:xfrm>
          <a:prstGeom prst="rect">
            <a:avLst/>
          </a:prstGeom>
          <a:noFill/>
        </p:spPr>
        <p:txBody>
          <a:bodyPr wrap="square" rtlCol="0">
            <a:spAutoFit/>
          </a:bodyPr>
          <a:lstStyle/>
          <a:p>
            <a:r>
              <a:rPr lang="en-GB" dirty="0" smtClean="0">
                <a:solidFill>
                  <a:schemeClr val="tx1">
                    <a:lumMod val="65000"/>
                    <a:lumOff val="35000"/>
                  </a:schemeClr>
                </a:solidFill>
                <a:latin typeface="Arial" pitchFamily="34" charset="0"/>
                <a:cs typeface="Arial" pitchFamily="34" charset="0"/>
              </a:rPr>
              <a:t>2</a:t>
            </a:r>
            <a:endParaRPr lang="en-GB" dirty="0">
              <a:solidFill>
                <a:schemeClr val="tx1">
                  <a:lumMod val="65000"/>
                  <a:lumOff val="35000"/>
                </a:schemeClr>
              </a:solidFill>
              <a:latin typeface="Arial" pitchFamily="34" charset="0"/>
              <a:cs typeface="Arial" pitchFamily="34" charset="0"/>
            </a:endParaRPr>
          </a:p>
        </p:txBody>
      </p:sp>
      <p:sp>
        <p:nvSpPr>
          <p:cNvPr id="5" name="TextBox 4"/>
          <p:cNvSpPr txBox="1"/>
          <p:nvPr/>
        </p:nvSpPr>
        <p:spPr>
          <a:xfrm>
            <a:off x="4676775" y="2204864"/>
            <a:ext cx="390524" cy="369332"/>
          </a:xfrm>
          <a:prstGeom prst="rect">
            <a:avLst/>
          </a:prstGeom>
          <a:noFill/>
        </p:spPr>
        <p:txBody>
          <a:bodyPr wrap="square" rtlCol="0">
            <a:spAutoFit/>
          </a:bodyPr>
          <a:lstStyle/>
          <a:p>
            <a:r>
              <a:rPr lang="en-GB" dirty="0" smtClean="0">
                <a:solidFill>
                  <a:schemeClr val="tx1">
                    <a:lumMod val="65000"/>
                    <a:lumOff val="35000"/>
                  </a:schemeClr>
                </a:solidFill>
                <a:latin typeface="Arial" pitchFamily="34" charset="0"/>
                <a:cs typeface="Arial" pitchFamily="34" charset="0"/>
              </a:rPr>
              <a:t>3</a:t>
            </a:r>
            <a:endParaRPr lang="en-GB" dirty="0">
              <a:solidFill>
                <a:schemeClr val="tx1">
                  <a:lumMod val="65000"/>
                  <a:lumOff val="35000"/>
                </a:schemeClr>
              </a:solidFill>
              <a:latin typeface="Arial" pitchFamily="34" charset="0"/>
              <a:cs typeface="Arial" pitchFamily="34" charset="0"/>
            </a:endParaRPr>
          </a:p>
        </p:txBody>
      </p:sp>
      <p:sp>
        <p:nvSpPr>
          <p:cNvPr id="6" name="TextBox 5"/>
          <p:cNvSpPr txBox="1"/>
          <p:nvPr/>
        </p:nvSpPr>
        <p:spPr>
          <a:xfrm>
            <a:off x="6084168" y="2420888"/>
            <a:ext cx="619080" cy="215444"/>
          </a:xfrm>
          <a:prstGeom prst="rect">
            <a:avLst/>
          </a:prstGeom>
          <a:noFill/>
        </p:spPr>
        <p:txBody>
          <a:bodyPr wrap="square" rtlCol="0">
            <a:spAutoFit/>
          </a:bodyPr>
          <a:lstStyle/>
          <a:p>
            <a:r>
              <a:rPr lang="en-GB" sz="800" dirty="0" smtClean="0">
                <a:solidFill>
                  <a:schemeClr val="tx1">
                    <a:lumMod val="65000"/>
                    <a:lumOff val="35000"/>
                  </a:schemeClr>
                </a:solidFill>
                <a:latin typeface="Arial" pitchFamily="34" charset="0"/>
                <a:cs typeface="Arial" pitchFamily="34" charset="0"/>
              </a:rPr>
              <a:t>1223 km</a:t>
            </a:r>
            <a:r>
              <a:rPr lang="en-GB" sz="800" baseline="30000" dirty="0" smtClean="0">
                <a:solidFill>
                  <a:schemeClr val="tx1">
                    <a:lumMod val="65000"/>
                    <a:lumOff val="35000"/>
                  </a:schemeClr>
                </a:solidFill>
                <a:latin typeface="Arial" pitchFamily="34" charset="0"/>
                <a:cs typeface="Arial" pitchFamily="34" charset="0"/>
              </a:rPr>
              <a:t>2</a:t>
            </a:r>
            <a:endParaRPr lang="en-GB" sz="800" baseline="30000" dirty="0">
              <a:solidFill>
                <a:schemeClr val="tx1">
                  <a:lumMod val="65000"/>
                  <a:lumOff val="35000"/>
                </a:schemeClr>
              </a:solidFill>
              <a:latin typeface="Arial" pitchFamily="34" charset="0"/>
              <a:cs typeface="Arial" pitchFamily="34" charset="0"/>
            </a:endParaRPr>
          </a:p>
        </p:txBody>
      </p:sp>
      <p:sp>
        <p:nvSpPr>
          <p:cNvPr id="7" name="TextBox 6"/>
          <p:cNvSpPr txBox="1"/>
          <p:nvPr/>
        </p:nvSpPr>
        <p:spPr>
          <a:xfrm>
            <a:off x="5292080" y="2492896"/>
            <a:ext cx="619080" cy="215444"/>
          </a:xfrm>
          <a:prstGeom prst="rect">
            <a:avLst/>
          </a:prstGeom>
          <a:noFill/>
        </p:spPr>
        <p:txBody>
          <a:bodyPr wrap="square" rtlCol="0">
            <a:spAutoFit/>
          </a:bodyPr>
          <a:lstStyle/>
          <a:p>
            <a:r>
              <a:rPr lang="en-GB" sz="800" dirty="0" smtClean="0">
                <a:solidFill>
                  <a:schemeClr val="tx1">
                    <a:lumMod val="65000"/>
                    <a:lumOff val="35000"/>
                  </a:schemeClr>
                </a:solidFill>
                <a:latin typeface="Arial" pitchFamily="34" charset="0"/>
                <a:cs typeface="Arial" pitchFamily="34" charset="0"/>
              </a:rPr>
              <a:t>1222 km</a:t>
            </a:r>
            <a:r>
              <a:rPr lang="en-GB" sz="800" baseline="30000" dirty="0" smtClean="0">
                <a:solidFill>
                  <a:schemeClr val="tx1">
                    <a:lumMod val="65000"/>
                    <a:lumOff val="35000"/>
                  </a:schemeClr>
                </a:solidFill>
                <a:latin typeface="Arial" pitchFamily="34" charset="0"/>
                <a:cs typeface="Arial" pitchFamily="34" charset="0"/>
              </a:rPr>
              <a:t>2</a:t>
            </a:r>
            <a:endParaRPr lang="en-GB" sz="800" baseline="30000" dirty="0">
              <a:solidFill>
                <a:schemeClr val="tx1">
                  <a:lumMod val="65000"/>
                  <a:lumOff val="35000"/>
                </a:schemeClr>
              </a:solidFill>
              <a:latin typeface="Arial" pitchFamily="34" charset="0"/>
              <a:cs typeface="Arial" pitchFamily="34" charset="0"/>
            </a:endParaRPr>
          </a:p>
        </p:txBody>
      </p:sp>
      <p:sp>
        <p:nvSpPr>
          <p:cNvPr id="8" name="TextBox 7"/>
          <p:cNvSpPr txBox="1"/>
          <p:nvPr/>
        </p:nvSpPr>
        <p:spPr>
          <a:xfrm>
            <a:off x="4427984" y="2492896"/>
            <a:ext cx="619080" cy="215444"/>
          </a:xfrm>
          <a:prstGeom prst="rect">
            <a:avLst/>
          </a:prstGeom>
          <a:noFill/>
        </p:spPr>
        <p:txBody>
          <a:bodyPr wrap="none" rtlCol="0">
            <a:spAutoFit/>
          </a:bodyPr>
          <a:lstStyle/>
          <a:p>
            <a:r>
              <a:rPr lang="en-GB" sz="800" dirty="0" smtClean="0">
                <a:solidFill>
                  <a:schemeClr val="tx1">
                    <a:lumMod val="65000"/>
                    <a:lumOff val="35000"/>
                  </a:schemeClr>
                </a:solidFill>
                <a:latin typeface="Arial" pitchFamily="34" charset="0"/>
                <a:cs typeface="Arial" pitchFamily="34" charset="0"/>
              </a:rPr>
              <a:t>1223 km</a:t>
            </a:r>
            <a:r>
              <a:rPr lang="en-GB" sz="800" baseline="30000" dirty="0" smtClean="0">
                <a:solidFill>
                  <a:schemeClr val="tx1">
                    <a:lumMod val="65000"/>
                    <a:lumOff val="35000"/>
                  </a:schemeClr>
                </a:solidFill>
                <a:latin typeface="Arial" pitchFamily="34" charset="0"/>
                <a:cs typeface="Arial" pitchFamily="34" charset="0"/>
              </a:rPr>
              <a:t>2</a:t>
            </a:r>
            <a:endParaRPr lang="en-GB" sz="800" baseline="30000" dirty="0">
              <a:solidFill>
                <a:schemeClr val="tx1">
                  <a:lumMod val="65000"/>
                  <a:lumOff val="35000"/>
                </a:schemeClr>
              </a:solidFill>
              <a:latin typeface="Arial" pitchFamily="34" charset="0"/>
              <a:cs typeface="Arial" pitchFamily="34" charset="0"/>
            </a:endParaRPr>
          </a:p>
        </p:txBody>
      </p:sp>
      <p:sp>
        <p:nvSpPr>
          <p:cNvPr id="9" name="TextBox 8"/>
          <p:cNvSpPr txBox="1"/>
          <p:nvPr/>
        </p:nvSpPr>
        <p:spPr>
          <a:xfrm>
            <a:off x="6012160" y="2996952"/>
            <a:ext cx="576064" cy="369332"/>
          </a:xfrm>
          <a:prstGeom prst="rect">
            <a:avLst/>
          </a:prstGeom>
          <a:noFill/>
        </p:spPr>
        <p:txBody>
          <a:bodyPr wrap="square" rtlCol="0">
            <a:spAutoFit/>
          </a:bodyPr>
          <a:lstStyle/>
          <a:p>
            <a:r>
              <a:rPr lang="en-GB" dirty="0" smtClean="0">
                <a:solidFill>
                  <a:schemeClr val="tx1">
                    <a:lumMod val="65000"/>
                    <a:lumOff val="35000"/>
                  </a:schemeClr>
                </a:solidFill>
                <a:latin typeface="Arial" pitchFamily="34" charset="0"/>
                <a:cs typeface="Arial" pitchFamily="34" charset="0"/>
              </a:rPr>
              <a:t>4</a:t>
            </a:r>
            <a:endParaRPr lang="en-GB" dirty="0">
              <a:solidFill>
                <a:schemeClr val="tx1">
                  <a:lumMod val="65000"/>
                  <a:lumOff val="35000"/>
                </a:schemeClr>
              </a:solidFill>
              <a:latin typeface="Arial" pitchFamily="34" charset="0"/>
              <a:cs typeface="Arial" pitchFamily="34" charset="0"/>
            </a:endParaRPr>
          </a:p>
        </p:txBody>
      </p:sp>
      <p:sp>
        <p:nvSpPr>
          <p:cNvPr id="10" name="TextBox 9"/>
          <p:cNvSpPr txBox="1"/>
          <p:nvPr/>
        </p:nvSpPr>
        <p:spPr>
          <a:xfrm>
            <a:off x="5796136" y="3284984"/>
            <a:ext cx="619080" cy="215444"/>
          </a:xfrm>
          <a:prstGeom prst="rect">
            <a:avLst/>
          </a:prstGeom>
          <a:noFill/>
        </p:spPr>
        <p:txBody>
          <a:bodyPr wrap="square" rtlCol="0">
            <a:spAutoFit/>
          </a:bodyPr>
          <a:lstStyle/>
          <a:p>
            <a:r>
              <a:rPr lang="en-GB" sz="800" dirty="0" smtClean="0">
                <a:solidFill>
                  <a:schemeClr val="tx1">
                    <a:lumMod val="65000"/>
                    <a:lumOff val="35000"/>
                  </a:schemeClr>
                </a:solidFill>
                <a:latin typeface="Arial" pitchFamily="34" charset="0"/>
                <a:cs typeface="Arial" pitchFamily="34" charset="0"/>
              </a:rPr>
              <a:t>1222 km</a:t>
            </a:r>
            <a:r>
              <a:rPr lang="en-GB" sz="800" baseline="30000" dirty="0" smtClean="0">
                <a:solidFill>
                  <a:schemeClr val="tx1">
                    <a:lumMod val="65000"/>
                    <a:lumOff val="35000"/>
                  </a:schemeClr>
                </a:solidFill>
                <a:latin typeface="Arial" pitchFamily="34" charset="0"/>
                <a:cs typeface="Arial" pitchFamily="34" charset="0"/>
              </a:rPr>
              <a:t>2</a:t>
            </a:r>
            <a:endParaRPr lang="en-GB" sz="800" baseline="30000" dirty="0">
              <a:solidFill>
                <a:schemeClr val="tx1">
                  <a:lumMod val="65000"/>
                  <a:lumOff val="35000"/>
                </a:schemeClr>
              </a:solidFill>
              <a:latin typeface="Arial" pitchFamily="34" charset="0"/>
              <a:cs typeface="Arial" pitchFamily="34" charset="0"/>
            </a:endParaRPr>
          </a:p>
        </p:txBody>
      </p:sp>
      <p:sp>
        <p:nvSpPr>
          <p:cNvPr id="11" name="TextBox 10"/>
          <p:cNvSpPr txBox="1"/>
          <p:nvPr/>
        </p:nvSpPr>
        <p:spPr>
          <a:xfrm>
            <a:off x="5148064" y="2996952"/>
            <a:ext cx="432047" cy="369332"/>
          </a:xfrm>
          <a:prstGeom prst="rect">
            <a:avLst/>
          </a:prstGeom>
          <a:noFill/>
        </p:spPr>
        <p:txBody>
          <a:bodyPr wrap="square" rtlCol="0">
            <a:spAutoFit/>
          </a:bodyPr>
          <a:lstStyle/>
          <a:p>
            <a:r>
              <a:rPr lang="en-GB" dirty="0" smtClean="0">
                <a:solidFill>
                  <a:schemeClr val="tx1">
                    <a:lumMod val="65000"/>
                    <a:lumOff val="35000"/>
                  </a:schemeClr>
                </a:solidFill>
                <a:latin typeface="Arial" pitchFamily="34" charset="0"/>
                <a:cs typeface="Arial" pitchFamily="34" charset="0"/>
              </a:rPr>
              <a:t>5</a:t>
            </a:r>
            <a:endParaRPr lang="en-GB" dirty="0">
              <a:solidFill>
                <a:schemeClr val="tx1">
                  <a:lumMod val="65000"/>
                  <a:lumOff val="35000"/>
                </a:schemeClr>
              </a:solidFill>
              <a:latin typeface="Arial" pitchFamily="34" charset="0"/>
              <a:cs typeface="Arial" pitchFamily="34" charset="0"/>
            </a:endParaRPr>
          </a:p>
        </p:txBody>
      </p:sp>
      <p:sp>
        <p:nvSpPr>
          <p:cNvPr id="12" name="TextBox 11"/>
          <p:cNvSpPr txBox="1"/>
          <p:nvPr/>
        </p:nvSpPr>
        <p:spPr>
          <a:xfrm>
            <a:off x="4211960" y="2924944"/>
            <a:ext cx="417333" cy="369332"/>
          </a:xfrm>
          <a:prstGeom prst="rect">
            <a:avLst/>
          </a:prstGeom>
          <a:noFill/>
        </p:spPr>
        <p:txBody>
          <a:bodyPr wrap="square" rtlCol="0">
            <a:spAutoFit/>
          </a:bodyPr>
          <a:lstStyle/>
          <a:p>
            <a:r>
              <a:rPr lang="en-GB" dirty="0" smtClean="0">
                <a:solidFill>
                  <a:schemeClr val="tx1">
                    <a:lumMod val="65000"/>
                    <a:lumOff val="35000"/>
                  </a:schemeClr>
                </a:solidFill>
                <a:latin typeface="Arial" pitchFamily="34" charset="0"/>
                <a:cs typeface="Arial" pitchFamily="34" charset="0"/>
              </a:rPr>
              <a:t>6</a:t>
            </a:r>
            <a:endParaRPr lang="en-GB" dirty="0">
              <a:solidFill>
                <a:schemeClr val="tx1">
                  <a:lumMod val="65000"/>
                  <a:lumOff val="35000"/>
                </a:schemeClr>
              </a:solidFill>
              <a:latin typeface="Arial" pitchFamily="34" charset="0"/>
              <a:cs typeface="Arial" pitchFamily="34" charset="0"/>
            </a:endParaRPr>
          </a:p>
        </p:txBody>
      </p:sp>
      <p:sp>
        <p:nvSpPr>
          <p:cNvPr id="13" name="TextBox 12"/>
          <p:cNvSpPr txBox="1"/>
          <p:nvPr/>
        </p:nvSpPr>
        <p:spPr>
          <a:xfrm>
            <a:off x="5652120" y="3645024"/>
            <a:ext cx="504056" cy="369332"/>
          </a:xfrm>
          <a:prstGeom prst="rect">
            <a:avLst/>
          </a:prstGeom>
          <a:noFill/>
        </p:spPr>
        <p:txBody>
          <a:bodyPr wrap="square" rtlCol="0">
            <a:spAutoFit/>
          </a:bodyPr>
          <a:lstStyle/>
          <a:p>
            <a:r>
              <a:rPr lang="en-GB" dirty="0" smtClean="0">
                <a:solidFill>
                  <a:schemeClr val="tx1">
                    <a:lumMod val="65000"/>
                    <a:lumOff val="35000"/>
                  </a:schemeClr>
                </a:solidFill>
                <a:latin typeface="Arial" pitchFamily="34" charset="0"/>
                <a:cs typeface="Arial" pitchFamily="34" charset="0"/>
              </a:rPr>
              <a:t>7</a:t>
            </a:r>
            <a:endParaRPr lang="en-GB" dirty="0">
              <a:solidFill>
                <a:schemeClr val="tx1">
                  <a:lumMod val="65000"/>
                  <a:lumOff val="35000"/>
                </a:schemeClr>
              </a:solidFill>
              <a:latin typeface="Arial" pitchFamily="34" charset="0"/>
              <a:cs typeface="Arial" pitchFamily="34" charset="0"/>
            </a:endParaRPr>
          </a:p>
        </p:txBody>
      </p:sp>
      <p:sp>
        <p:nvSpPr>
          <p:cNvPr id="14" name="TextBox 13"/>
          <p:cNvSpPr txBox="1"/>
          <p:nvPr/>
        </p:nvSpPr>
        <p:spPr>
          <a:xfrm>
            <a:off x="4746091" y="3573016"/>
            <a:ext cx="312906" cy="369332"/>
          </a:xfrm>
          <a:prstGeom prst="rect">
            <a:avLst/>
          </a:prstGeom>
          <a:noFill/>
        </p:spPr>
        <p:txBody>
          <a:bodyPr wrap="square" rtlCol="0">
            <a:spAutoFit/>
          </a:bodyPr>
          <a:lstStyle/>
          <a:p>
            <a:r>
              <a:rPr lang="en-GB" dirty="0" smtClean="0">
                <a:solidFill>
                  <a:schemeClr val="tx1">
                    <a:lumMod val="65000"/>
                    <a:lumOff val="35000"/>
                  </a:schemeClr>
                </a:solidFill>
                <a:latin typeface="Arial" pitchFamily="34" charset="0"/>
                <a:cs typeface="Arial" pitchFamily="34" charset="0"/>
              </a:rPr>
              <a:t>8</a:t>
            </a:r>
            <a:endParaRPr lang="en-GB" dirty="0">
              <a:solidFill>
                <a:schemeClr val="tx1">
                  <a:lumMod val="65000"/>
                  <a:lumOff val="35000"/>
                </a:schemeClr>
              </a:solidFill>
              <a:latin typeface="Arial" pitchFamily="34" charset="0"/>
              <a:cs typeface="Arial" pitchFamily="34" charset="0"/>
            </a:endParaRPr>
          </a:p>
        </p:txBody>
      </p:sp>
      <p:sp>
        <p:nvSpPr>
          <p:cNvPr id="15" name="TextBox 14"/>
          <p:cNvSpPr txBox="1"/>
          <p:nvPr/>
        </p:nvSpPr>
        <p:spPr>
          <a:xfrm>
            <a:off x="3707904" y="3501008"/>
            <a:ext cx="360040" cy="369332"/>
          </a:xfrm>
          <a:prstGeom prst="rect">
            <a:avLst/>
          </a:prstGeom>
          <a:noFill/>
        </p:spPr>
        <p:txBody>
          <a:bodyPr wrap="square" rtlCol="0">
            <a:spAutoFit/>
          </a:bodyPr>
          <a:lstStyle/>
          <a:p>
            <a:r>
              <a:rPr lang="en-GB" dirty="0" smtClean="0">
                <a:solidFill>
                  <a:schemeClr val="tx1">
                    <a:lumMod val="65000"/>
                    <a:lumOff val="35000"/>
                  </a:schemeClr>
                </a:solidFill>
                <a:latin typeface="Arial" pitchFamily="34" charset="0"/>
                <a:cs typeface="Arial" pitchFamily="34" charset="0"/>
              </a:rPr>
              <a:t>9</a:t>
            </a:r>
            <a:endParaRPr lang="en-GB" dirty="0">
              <a:solidFill>
                <a:schemeClr val="tx1">
                  <a:lumMod val="65000"/>
                  <a:lumOff val="35000"/>
                </a:schemeClr>
              </a:solidFill>
              <a:latin typeface="Arial" pitchFamily="34" charset="0"/>
              <a:cs typeface="Arial" pitchFamily="34" charset="0"/>
            </a:endParaRPr>
          </a:p>
        </p:txBody>
      </p:sp>
      <p:sp>
        <p:nvSpPr>
          <p:cNvPr id="16" name="TextBox 15"/>
          <p:cNvSpPr txBox="1"/>
          <p:nvPr/>
        </p:nvSpPr>
        <p:spPr>
          <a:xfrm>
            <a:off x="5292080" y="4293096"/>
            <a:ext cx="648072" cy="369332"/>
          </a:xfrm>
          <a:prstGeom prst="rect">
            <a:avLst/>
          </a:prstGeom>
          <a:noFill/>
        </p:spPr>
        <p:txBody>
          <a:bodyPr wrap="square" rtlCol="0">
            <a:spAutoFit/>
          </a:bodyPr>
          <a:lstStyle/>
          <a:p>
            <a:r>
              <a:rPr lang="en-GB" dirty="0" smtClean="0">
                <a:solidFill>
                  <a:schemeClr val="tx1">
                    <a:lumMod val="65000"/>
                    <a:lumOff val="35000"/>
                  </a:schemeClr>
                </a:solidFill>
                <a:latin typeface="Arial" pitchFamily="34" charset="0"/>
                <a:cs typeface="Arial" pitchFamily="34" charset="0"/>
              </a:rPr>
              <a:t>10</a:t>
            </a:r>
            <a:endParaRPr lang="en-GB" dirty="0">
              <a:solidFill>
                <a:schemeClr val="tx1">
                  <a:lumMod val="65000"/>
                  <a:lumOff val="35000"/>
                </a:schemeClr>
              </a:solidFill>
              <a:latin typeface="Arial" pitchFamily="34" charset="0"/>
              <a:cs typeface="Arial" pitchFamily="34" charset="0"/>
            </a:endParaRPr>
          </a:p>
        </p:txBody>
      </p:sp>
      <p:sp>
        <p:nvSpPr>
          <p:cNvPr id="17" name="TextBox 16"/>
          <p:cNvSpPr txBox="1"/>
          <p:nvPr/>
        </p:nvSpPr>
        <p:spPr>
          <a:xfrm>
            <a:off x="4283968" y="4221088"/>
            <a:ext cx="648072" cy="369332"/>
          </a:xfrm>
          <a:prstGeom prst="rect">
            <a:avLst/>
          </a:prstGeom>
          <a:noFill/>
        </p:spPr>
        <p:txBody>
          <a:bodyPr wrap="square" rtlCol="0">
            <a:spAutoFit/>
          </a:bodyPr>
          <a:lstStyle/>
          <a:p>
            <a:r>
              <a:rPr lang="en-GB" dirty="0" smtClean="0">
                <a:solidFill>
                  <a:schemeClr val="tx1">
                    <a:lumMod val="65000"/>
                    <a:lumOff val="35000"/>
                  </a:schemeClr>
                </a:solidFill>
                <a:latin typeface="Arial" pitchFamily="34" charset="0"/>
                <a:cs typeface="Arial" pitchFamily="34" charset="0"/>
              </a:rPr>
              <a:t>11</a:t>
            </a:r>
            <a:endParaRPr lang="en-GB" dirty="0">
              <a:solidFill>
                <a:schemeClr val="tx1">
                  <a:lumMod val="65000"/>
                  <a:lumOff val="35000"/>
                </a:schemeClr>
              </a:solidFill>
              <a:latin typeface="Arial" pitchFamily="34" charset="0"/>
              <a:cs typeface="Arial" pitchFamily="34" charset="0"/>
            </a:endParaRPr>
          </a:p>
        </p:txBody>
      </p:sp>
      <p:sp>
        <p:nvSpPr>
          <p:cNvPr id="18" name="TextBox 17"/>
          <p:cNvSpPr txBox="1"/>
          <p:nvPr/>
        </p:nvSpPr>
        <p:spPr>
          <a:xfrm>
            <a:off x="3131840" y="4149080"/>
            <a:ext cx="504056" cy="369332"/>
          </a:xfrm>
          <a:prstGeom prst="rect">
            <a:avLst/>
          </a:prstGeom>
          <a:noFill/>
        </p:spPr>
        <p:txBody>
          <a:bodyPr wrap="square" rtlCol="0">
            <a:spAutoFit/>
          </a:bodyPr>
          <a:lstStyle/>
          <a:p>
            <a:r>
              <a:rPr lang="en-GB" dirty="0" smtClean="0">
                <a:solidFill>
                  <a:schemeClr val="tx1">
                    <a:lumMod val="65000"/>
                    <a:lumOff val="35000"/>
                  </a:schemeClr>
                </a:solidFill>
                <a:latin typeface="Arial" pitchFamily="34" charset="0"/>
                <a:cs typeface="Arial" pitchFamily="34" charset="0"/>
              </a:rPr>
              <a:t>12</a:t>
            </a:r>
            <a:endParaRPr lang="en-GB" dirty="0">
              <a:solidFill>
                <a:schemeClr val="tx1">
                  <a:lumMod val="65000"/>
                  <a:lumOff val="35000"/>
                </a:schemeClr>
              </a:solidFill>
              <a:latin typeface="Arial" pitchFamily="34" charset="0"/>
              <a:cs typeface="Arial" pitchFamily="34" charset="0"/>
            </a:endParaRPr>
          </a:p>
        </p:txBody>
      </p:sp>
      <p:sp>
        <p:nvSpPr>
          <p:cNvPr id="19" name="TextBox 18"/>
          <p:cNvSpPr txBox="1"/>
          <p:nvPr/>
        </p:nvSpPr>
        <p:spPr>
          <a:xfrm>
            <a:off x="5220072" y="4869160"/>
            <a:ext cx="576064" cy="369332"/>
          </a:xfrm>
          <a:prstGeom prst="rect">
            <a:avLst/>
          </a:prstGeom>
          <a:noFill/>
        </p:spPr>
        <p:txBody>
          <a:bodyPr wrap="square" rtlCol="0">
            <a:spAutoFit/>
          </a:bodyPr>
          <a:lstStyle/>
          <a:p>
            <a:r>
              <a:rPr lang="en-GB" dirty="0" smtClean="0">
                <a:solidFill>
                  <a:schemeClr val="tx1">
                    <a:lumMod val="65000"/>
                    <a:lumOff val="35000"/>
                  </a:schemeClr>
                </a:solidFill>
                <a:latin typeface="Arial" pitchFamily="34" charset="0"/>
                <a:cs typeface="Arial" pitchFamily="34" charset="0"/>
              </a:rPr>
              <a:t>13</a:t>
            </a:r>
            <a:endParaRPr lang="en-GB" dirty="0">
              <a:solidFill>
                <a:schemeClr val="tx1">
                  <a:lumMod val="65000"/>
                  <a:lumOff val="35000"/>
                </a:schemeClr>
              </a:solidFill>
              <a:latin typeface="Arial" pitchFamily="34" charset="0"/>
              <a:cs typeface="Arial" pitchFamily="34" charset="0"/>
            </a:endParaRPr>
          </a:p>
        </p:txBody>
      </p:sp>
      <p:sp>
        <p:nvSpPr>
          <p:cNvPr id="20" name="TextBox 19"/>
          <p:cNvSpPr txBox="1"/>
          <p:nvPr/>
        </p:nvSpPr>
        <p:spPr>
          <a:xfrm>
            <a:off x="3995936" y="4725144"/>
            <a:ext cx="576064" cy="369332"/>
          </a:xfrm>
          <a:prstGeom prst="rect">
            <a:avLst/>
          </a:prstGeom>
          <a:noFill/>
        </p:spPr>
        <p:txBody>
          <a:bodyPr wrap="square" rtlCol="0">
            <a:spAutoFit/>
          </a:bodyPr>
          <a:lstStyle/>
          <a:p>
            <a:r>
              <a:rPr lang="en-GB" dirty="0" smtClean="0">
                <a:solidFill>
                  <a:schemeClr val="tx1">
                    <a:lumMod val="65000"/>
                    <a:lumOff val="35000"/>
                  </a:schemeClr>
                </a:solidFill>
                <a:latin typeface="Arial" pitchFamily="34" charset="0"/>
                <a:cs typeface="Arial" pitchFamily="34" charset="0"/>
              </a:rPr>
              <a:t>14</a:t>
            </a:r>
            <a:endParaRPr lang="en-GB" dirty="0">
              <a:solidFill>
                <a:schemeClr val="tx1">
                  <a:lumMod val="65000"/>
                  <a:lumOff val="35000"/>
                </a:schemeClr>
              </a:solidFill>
              <a:latin typeface="Arial" pitchFamily="34" charset="0"/>
              <a:cs typeface="Arial" pitchFamily="34" charset="0"/>
            </a:endParaRPr>
          </a:p>
        </p:txBody>
      </p:sp>
      <p:sp>
        <p:nvSpPr>
          <p:cNvPr id="21" name="TextBox 20"/>
          <p:cNvSpPr txBox="1"/>
          <p:nvPr/>
        </p:nvSpPr>
        <p:spPr>
          <a:xfrm>
            <a:off x="2699792" y="4581128"/>
            <a:ext cx="504056" cy="369332"/>
          </a:xfrm>
          <a:prstGeom prst="rect">
            <a:avLst/>
          </a:prstGeom>
          <a:noFill/>
        </p:spPr>
        <p:txBody>
          <a:bodyPr wrap="square" rtlCol="0">
            <a:spAutoFit/>
          </a:bodyPr>
          <a:lstStyle/>
          <a:p>
            <a:r>
              <a:rPr lang="en-GB" dirty="0" smtClean="0">
                <a:solidFill>
                  <a:schemeClr val="tx1">
                    <a:lumMod val="65000"/>
                    <a:lumOff val="35000"/>
                  </a:schemeClr>
                </a:solidFill>
                <a:latin typeface="Arial" pitchFamily="34" charset="0"/>
                <a:cs typeface="Arial" pitchFamily="34" charset="0"/>
              </a:rPr>
              <a:t>15</a:t>
            </a:r>
            <a:endParaRPr lang="en-GB" dirty="0">
              <a:solidFill>
                <a:schemeClr val="tx1">
                  <a:lumMod val="65000"/>
                  <a:lumOff val="35000"/>
                </a:schemeClr>
              </a:solidFill>
              <a:latin typeface="Arial" pitchFamily="34" charset="0"/>
              <a:cs typeface="Arial" pitchFamily="34" charset="0"/>
            </a:endParaRPr>
          </a:p>
        </p:txBody>
      </p:sp>
      <p:sp>
        <p:nvSpPr>
          <p:cNvPr id="23" name="TextBox 22"/>
          <p:cNvSpPr txBox="1"/>
          <p:nvPr/>
        </p:nvSpPr>
        <p:spPr>
          <a:xfrm>
            <a:off x="5004048" y="3284984"/>
            <a:ext cx="619080" cy="215444"/>
          </a:xfrm>
          <a:prstGeom prst="rect">
            <a:avLst/>
          </a:prstGeom>
          <a:noFill/>
        </p:spPr>
        <p:txBody>
          <a:bodyPr wrap="none" rtlCol="0">
            <a:spAutoFit/>
          </a:bodyPr>
          <a:lstStyle/>
          <a:p>
            <a:r>
              <a:rPr lang="en-GB" sz="800" dirty="0" smtClean="0">
                <a:solidFill>
                  <a:schemeClr val="tx1">
                    <a:lumMod val="65000"/>
                    <a:lumOff val="35000"/>
                  </a:schemeClr>
                </a:solidFill>
                <a:latin typeface="Arial" pitchFamily="34" charset="0"/>
                <a:cs typeface="Arial" pitchFamily="34" charset="0"/>
              </a:rPr>
              <a:t>1223 km</a:t>
            </a:r>
            <a:r>
              <a:rPr lang="en-GB" sz="800" baseline="30000" dirty="0" smtClean="0">
                <a:solidFill>
                  <a:schemeClr val="tx1">
                    <a:lumMod val="65000"/>
                    <a:lumOff val="35000"/>
                  </a:schemeClr>
                </a:solidFill>
                <a:latin typeface="Arial" pitchFamily="34" charset="0"/>
                <a:cs typeface="Arial" pitchFamily="34" charset="0"/>
              </a:rPr>
              <a:t>2</a:t>
            </a:r>
            <a:endParaRPr lang="en-GB" sz="800" baseline="30000" dirty="0">
              <a:solidFill>
                <a:schemeClr val="tx1">
                  <a:lumMod val="65000"/>
                  <a:lumOff val="35000"/>
                </a:schemeClr>
              </a:solidFill>
              <a:latin typeface="Arial" pitchFamily="34" charset="0"/>
              <a:cs typeface="Arial" pitchFamily="34" charset="0"/>
            </a:endParaRPr>
          </a:p>
        </p:txBody>
      </p:sp>
      <p:sp>
        <p:nvSpPr>
          <p:cNvPr id="24" name="TextBox 23"/>
          <p:cNvSpPr txBox="1"/>
          <p:nvPr/>
        </p:nvSpPr>
        <p:spPr>
          <a:xfrm>
            <a:off x="3995936" y="3140968"/>
            <a:ext cx="619080" cy="215444"/>
          </a:xfrm>
          <a:prstGeom prst="rect">
            <a:avLst/>
          </a:prstGeom>
          <a:noFill/>
        </p:spPr>
        <p:txBody>
          <a:bodyPr wrap="none" rtlCol="0">
            <a:spAutoFit/>
          </a:bodyPr>
          <a:lstStyle/>
          <a:p>
            <a:r>
              <a:rPr lang="en-GB" sz="800" dirty="0" smtClean="0">
                <a:solidFill>
                  <a:schemeClr val="tx1">
                    <a:lumMod val="65000"/>
                    <a:lumOff val="35000"/>
                  </a:schemeClr>
                </a:solidFill>
                <a:latin typeface="Arial" pitchFamily="34" charset="0"/>
                <a:cs typeface="Arial" pitchFamily="34" charset="0"/>
              </a:rPr>
              <a:t>1222 km</a:t>
            </a:r>
            <a:r>
              <a:rPr lang="en-GB" sz="800" baseline="30000" dirty="0" smtClean="0">
                <a:solidFill>
                  <a:schemeClr val="tx1">
                    <a:lumMod val="65000"/>
                    <a:lumOff val="35000"/>
                  </a:schemeClr>
                </a:solidFill>
                <a:latin typeface="Arial" pitchFamily="34" charset="0"/>
                <a:cs typeface="Arial" pitchFamily="34" charset="0"/>
              </a:rPr>
              <a:t>2</a:t>
            </a:r>
            <a:endParaRPr lang="en-GB" sz="800" baseline="30000" dirty="0">
              <a:solidFill>
                <a:schemeClr val="tx1">
                  <a:lumMod val="65000"/>
                  <a:lumOff val="35000"/>
                </a:schemeClr>
              </a:solidFill>
              <a:latin typeface="Arial" pitchFamily="34" charset="0"/>
              <a:cs typeface="Arial" pitchFamily="34" charset="0"/>
            </a:endParaRPr>
          </a:p>
        </p:txBody>
      </p:sp>
      <p:sp>
        <p:nvSpPr>
          <p:cNvPr id="25" name="TextBox 24"/>
          <p:cNvSpPr txBox="1"/>
          <p:nvPr/>
        </p:nvSpPr>
        <p:spPr>
          <a:xfrm>
            <a:off x="5436096" y="3933056"/>
            <a:ext cx="619080" cy="215444"/>
          </a:xfrm>
          <a:prstGeom prst="rect">
            <a:avLst/>
          </a:prstGeom>
          <a:noFill/>
        </p:spPr>
        <p:txBody>
          <a:bodyPr wrap="square" rtlCol="0">
            <a:spAutoFit/>
          </a:bodyPr>
          <a:lstStyle/>
          <a:p>
            <a:r>
              <a:rPr lang="en-GB" sz="800" dirty="0" smtClean="0">
                <a:solidFill>
                  <a:schemeClr val="tx1">
                    <a:lumMod val="65000"/>
                    <a:lumOff val="35000"/>
                  </a:schemeClr>
                </a:solidFill>
                <a:latin typeface="Arial" pitchFamily="34" charset="0"/>
                <a:cs typeface="Arial" pitchFamily="34" charset="0"/>
              </a:rPr>
              <a:t>1222 km</a:t>
            </a:r>
            <a:r>
              <a:rPr lang="en-GB" sz="800" baseline="30000" dirty="0" smtClean="0">
                <a:solidFill>
                  <a:schemeClr val="tx1">
                    <a:lumMod val="65000"/>
                    <a:lumOff val="35000"/>
                  </a:schemeClr>
                </a:solidFill>
                <a:latin typeface="Arial" pitchFamily="34" charset="0"/>
                <a:cs typeface="Arial" pitchFamily="34" charset="0"/>
              </a:rPr>
              <a:t>2</a:t>
            </a:r>
            <a:endParaRPr lang="en-GB" sz="800" baseline="30000" dirty="0">
              <a:solidFill>
                <a:schemeClr val="tx1">
                  <a:lumMod val="65000"/>
                  <a:lumOff val="35000"/>
                </a:schemeClr>
              </a:solidFill>
              <a:latin typeface="Arial" pitchFamily="34" charset="0"/>
              <a:cs typeface="Arial" pitchFamily="34" charset="0"/>
            </a:endParaRPr>
          </a:p>
        </p:txBody>
      </p:sp>
      <p:sp>
        <p:nvSpPr>
          <p:cNvPr id="26" name="TextBox 25"/>
          <p:cNvSpPr txBox="1"/>
          <p:nvPr/>
        </p:nvSpPr>
        <p:spPr>
          <a:xfrm>
            <a:off x="4644008" y="3861048"/>
            <a:ext cx="590226" cy="215444"/>
          </a:xfrm>
          <a:prstGeom prst="rect">
            <a:avLst/>
          </a:prstGeom>
          <a:noFill/>
        </p:spPr>
        <p:txBody>
          <a:bodyPr wrap="none" rtlCol="0">
            <a:spAutoFit/>
          </a:bodyPr>
          <a:lstStyle/>
          <a:p>
            <a:r>
              <a:rPr lang="en-GB" sz="800" dirty="0" smtClean="0">
                <a:solidFill>
                  <a:schemeClr val="tx1">
                    <a:lumMod val="65000"/>
                    <a:lumOff val="35000"/>
                  </a:schemeClr>
                </a:solidFill>
                <a:latin typeface="Arial" pitchFamily="34" charset="0"/>
                <a:cs typeface="Arial" pitchFamily="34" charset="0"/>
              </a:rPr>
              <a:t>1223km</a:t>
            </a:r>
            <a:r>
              <a:rPr lang="en-GB" sz="800" baseline="30000" dirty="0" smtClean="0">
                <a:solidFill>
                  <a:schemeClr val="tx1">
                    <a:lumMod val="65000"/>
                    <a:lumOff val="35000"/>
                  </a:schemeClr>
                </a:solidFill>
                <a:latin typeface="Arial" pitchFamily="34" charset="0"/>
                <a:cs typeface="Arial" pitchFamily="34" charset="0"/>
              </a:rPr>
              <a:t>2</a:t>
            </a:r>
            <a:endParaRPr lang="en-GB" sz="800" baseline="30000" dirty="0">
              <a:solidFill>
                <a:schemeClr val="tx1">
                  <a:lumMod val="65000"/>
                  <a:lumOff val="35000"/>
                </a:schemeClr>
              </a:solidFill>
              <a:latin typeface="Arial" pitchFamily="34" charset="0"/>
              <a:cs typeface="Arial" pitchFamily="34" charset="0"/>
            </a:endParaRPr>
          </a:p>
        </p:txBody>
      </p:sp>
      <p:sp>
        <p:nvSpPr>
          <p:cNvPr id="27" name="TextBox 26"/>
          <p:cNvSpPr txBox="1"/>
          <p:nvPr/>
        </p:nvSpPr>
        <p:spPr>
          <a:xfrm>
            <a:off x="3491880" y="3789040"/>
            <a:ext cx="619080" cy="215444"/>
          </a:xfrm>
          <a:prstGeom prst="rect">
            <a:avLst/>
          </a:prstGeom>
          <a:noFill/>
        </p:spPr>
        <p:txBody>
          <a:bodyPr wrap="none" rtlCol="0">
            <a:spAutoFit/>
          </a:bodyPr>
          <a:lstStyle/>
          <a:p>
            <a:r>
              <a:rPr lang="en-GB" sz="800" dirty="0" smtClean="0">
                <a:solidFill>
                  <a:schemeClr val="tx1">
                    <a:lumMod val="65000"/>
                    <a:lumOff val="35000"/>
                  </a:schemeClr>
                </a:solidFill>
                <a:latin typeface="Arial" pitchFamily="34" charset="0"/>
                <a:cs typeface="Arial" pitchFamily="34" charset="0"/>
              </a:rPr>
              <a:t>1222 km</a:t>
            </a:r>
            <a:r>
              <a:rPr lang="en-GB" sz="800" baseline="30000" dirty="0" smtClean="0">
                <a:solidFill>
                  <a:schemeClr val="tx1">
                    <a:lumMod val="65000"/>
                    <a:lumOff val="35000"/>
                  </a:schemeClr>
                </a:solidFill>
                <a:latin typeface="Arial" pitchFamily="34" charset="0"/>
                <a:cs typeface="Arial" pitchFamily="34" charset="0"/>
              </a:rPr>
              <a:t>2</a:t>
            </a:r>
            <a:endParaRPr lang="en-GB" sz="800" baseline="30000" dirty="0">
              <a:solidFill>
                <a:schemeClr val="tx1">
                  <a:lumMod val="65000"/>
                  <a:lumOff val="35000"/>
                </a:schemeClr>
              </a:solidFill>
              <a:latin typeface="Arial" pitchFamily="34" charset="0"/>
              <a:cs typeface="Arial" pitchFamily="34" charset="0"/>
            </a:endParaRPr>
          </a:p>
        </p:txBody>
      </p:sp>
      <p:sp>
        <p:nvSpPr>
          <p:cNvPr id="28" name="TextBox 27"/>
          <p:cNvSpPr txBox="1"/>
          <p:nvPr/>
        </p:nvSpPr>
        <p:spPr>
          <a:xfrm>
            <a:off x="5148064" y="4581128"/>
            <a:ext cx="864095" cy="216024"/>
          </a:xfrm>
          <a:prstGeom prst="rect">
            <a:avLst/>
          </a:prstGeom>
          <a:noFill/>
        </p:spPr>
        <p:txBody>
          <a:bodyPr wrap="square" rtlCol="0">
            <a:spAutoFit/>
          </a:bodyPr>
          <a:lstStyle/>
          <a:p>
            <a:r>
              <a:rPr lang="en-GB" sz="800" dirty="0" smtClean="0">
                <a:solidFill>
                  <a:schemeClr val="tx1">
                    <a:lumMod val="65000"/>
                    <a:lumOff val="35000"/>
                  </a:schemeClr>
                </a:solidFill>
                <a:latin typeface="Arial" pitchFamily="34" charset="0"/>
                <a:cs typeface="Arial" pitchFamily="34" charset="0"/>
              </a:rPr>
              <a:t>1222 km</a:t>
            </a:r>
            <a:r>
              <a:rPr lang="en-GB" sz="800" baseline="30000" dirty="0" smtClean="0">
                <a:solidFill>
                  <a:schemeClr val="tx1">
                    <a:lumMod val="65000"/>
                    <a:lumOff val="35000"/>
                  </a:schemeClr>
                </a:solidFill>
                <a:latin typeface="Arial" pitchFamily="34" charset="0"/>
                <a:cs typeface="Arial" pitchFamily="34" charset="0"/>
              </a:rPr>
              <a:t>2</a:t>
            </a:r>
            <a:endParaRPr lang="en-GB" sz="800" baseline="30000" dirty="0">
              <a:solidFill>
                <a:schemeClr val="tx1">
                  <a:lumMod val="65000"/>
                  <a:lumOff val="35000"/>
                </a:schemeClr>
              </a:solidFill>
              <a:latin typeface="Arial" pitchFamily="34" charset="0"/>
              <a:cs typeface="Arial" pitchFamily="34" charset="0"/>
            </a:endParaRPr>
          </a:p>
        </p:txBody>
      </p:sp>
      <p:sp>
        <p:nvSpPr>
          <p:cNvPr id="29" name="TextBox 28"/>
          <p:cNvSpPr txBox="1"/>
          <p:nvPr/>
        </p:nvSpPr>
        <p:spPr>
          <a:xfrm>
            <a:off x="4211960" y="4509120"/>
            <a:ext cx="619080" cy="215444"/>
          </a:xfrm>
          <a:prstGeom prst="rect">
            <a:avLst/>
          </a:prstGeom>
          <a:noFill/>
        </p:spPr>
        <p:txBody>
          <a:bodyPr wrap="square" rtlCol="0">
            <a:spAutoFit/>
          </a:bodyPr>
          <a:lstStyle/>
          <a:p>
            <a:r>
              <a:rPr lang="en-GB" sz="800" dirty="0" smtClean="0">
                <a:solidFill>
                  <a:schemeClr val="tx1">
                    <a:lumMod val="65000"/>
                    <a:lumOff val="35000"/>
                  </a:schemeClr>
                </a:solidFill>
                <a:latin typeface="Arial" pitchFamily="34" charset="0"/>
                <a:cs typeface="Arial" pitchFamily="34" charset="0"/>
              </a:rPr>
              <a:t>1222 km</a:t>
            </a:r>
            <a:r>
              <a:rPr lang="en-GB" sz="800" baseline="30000" dirty="0" smtClean="0">
                <a:solidFill>
                  <a:schemeClr val="tx1">
                    <a:lumMod val="65000"/>
                    <a:lumOff val="35000"/>
                  </a:schemeClr>
                </a:solidFill>
                <a:latin typeface="Arial" pitchFamily="34" charset="0"/>
                <a:cs typeface="Arial" pitchFamily="34" charset="0"/>
              </a:rPr>
              <a:t>2</a:t>
            </a:r>
            <a:endParaRPr lang="en-GB" sz="800" baseline="30000" dirty="0">
              <a:solidFill>
                <a:schemeClr val="tx1">
                  <a:lumMod val="65000"/>
                  <a:lumOff val="35000"/>
                </a:schemeClr>
              </a:solidFill>
              <a:latin typeface="Arial" pitchFamily="34" charset="0"/>
              <a:cs typeface="Arial" pitchFamily="34" charset="0"/>
            </a:endParaRPr>
          </a:p>
        </p:txBody>
      </p:sp>
      <p:sp>
        <p:nvSpPr>
          <p:cNvPr id="30" name="TextBox 29"/>
          <p:cNvSpPr txBox="1"/>
          <p:nvPr/>
        </p:nvSpPr>
        <p:spPr>
          <a:xfrm>
            <a:off x="3059832" y="4437112"/>
            <a:ext cx="619080" cy="215444"/>
          </a:xfrm>
          <a:prstGeom prst="rect">
            <a:avLst/>
          </a:prstGeom>
          <a:noFill/>
        </p:spPr>
        <p:txBody>
          <a:bodyPr wrap="square" rtlCol="0">
            <a:spAutoFit/>
          </a:bodyPr>
          <a:lstStyle/>
          <a:p>
            <a:r>
              <a:rPr lang="en-GB" sz="800" dirty="0" smtClean="0">
                <a:solidFill>
                  <a:schemeClr val="tx1">
                    <a:lumMod val="65000"/>
                    <a:lumOff val="35000"/>
                  </a:schemeClr>
                </a:solidFill>
                <a:latin typeface="Arial" pitchFamily="34" charset="0"/>
                <a:cs typeface="Arial" pitchFamily="34" charset="0"/>
              </a:rPr>
              <a:t>1223 km</a:t>
            </a:r>
            <a:r>
              <a:rPr lang="en-GB" sz="800" baseline="30000" dirty="0" smtClean="0">
                <a:solidFill>
                  <a:schemeClr val="tx1">
                    <a:lumMod val="65000"/>
                    <a:lumOff val="35000"/>
                  </a:schemeClr>
                </a:solidFill>
                <a:latin typeface="Arial" pitchFamily="34" charset="0"/>
                <a:cs typeface="Arial" pitchFamily="34" charset="0"/>
              </a:rPr>
              <a:t>2</a:t>
            </a:r>
            <a:endParaRPr lang="en-GB" sz="800" baseline="30000" dirty="0">
              <a:solidFill>
                <a:schemeClr val="tx1">
                  <a:lumMod val="65000"/>
                  <a:lumOff val="35000"/>
                </a:schemeClr>
              </a:solidFill>
              <a:latin typeface="Arial" pitchFamily="34" charset="0"/>
              <a:cs typeface="Arial" pitchFamily="34" charset="0"/>
            </a:endParaRPr>
          </a:p>
        </p:txBody>
      </p:sp>
      <p:sp>
        <p:nvSpPr>
          <p:cNvPr id="31" name="TextBox 30"/>
          <p:cNvSpPr txBox="1"/>
          <p:nvPr/>
        </p:nvSpPr>
        <p:spPr>
          <a:xfrm>
            <a:off x="5076056" y="5157192"/>
            <a:ext cx="619080" cy="215444"/>
          </a:xfrm>
          <a:prstGeom prst="rect">
            <a:avLst/>
          </a:prstGeom>
          <a:noFill/>
        </p:spPr>
        <p:txBody>
          <a:bodyPr wrap="square" rtlCol="0">
            <a:spAutoFit/>
          </a:bodyPr>
          <a:lstStyle/>
          <a:p>
            <a:r>
              <a:rPr lang="en-GB" sz="800" dirty="0" smtClean="0">
                <a:solidFill>
                  <a:schemeClr val="tx1">
                    <a:lumMod val="65000"/>
                    <a:lumOff val="35000"/>
                  </a:schemeClr>
                </a:solidFill>
                <a:latin typeface="Arial" pitchFamily="34" charset="0"/>
                <a:cs typeface="Arial" pitchFamily="34" charset="0"/>
              </a:rPr>
              <a:t>1222 km</a:t>
            </a:r>
            <a:r>
              <a:rPr lang="en-GB" sz="800" baseline="30000" dirty="0" smtClean="0">
                <a:solidFill>
                  <a:schemeClr val="tx1">
                    <a:lumMod val="65000"/>
                    <a:lumOff val="35000"/>
                  </a:schemeClr>
                </a:solidFill>
                <a:latin typeface="Arial" pitchFamily="34" charset="0"/>
                <a:cs typeface="Arial" pitchFamily="34" charset="0"/>
              </a:rPr>
              <a:t>2</a:t>
            </a:r>
            <a:endParaRPr lang="en-GB" sz="800" baseline="30000" dirty="0">
              <a:solidFill>
                <a:schemeClr val="tx1">
                  <a:lumMod val="65000"/>
                  <a:lumOff val="35000"/>
                </a:schemeClr>
              </a:solidFill>
              <a:latin typeface="Arial" pitchFamily="34" charset="0"/>
              <a:cs typeface="Arial" pitchFamily="34" charset="0"/>
            </a:endParaRPr>
          </a:p>
        </p:txBody>
      </p:sp>
      <p:sp>
        <p:nvSpPr>
          <p:cNvPr id="32" name="TextBox 31"/>
          <p:cNvSpPr txBox="1"/>
          <p:nvPr/>
        </p:nvSpPr>
        <p:spPr>
          <a:xfrm>
            <a:off x="3995936" y="5013176"/>
            <a:ext cx="619080" cy="215444"/>
          </a:xfrm>
          <a:prstGeom prst="rect">
            <a:avLst/>
          </a:prstGeom>
          <a:noFill/>
        </p:spPr>
        <p:txBody>
          <a:bodyPr wrap="square" rtlCol="0">
            <a:spAutoFit/>
          </a:bodyPr>
          <a:lstStyle/>
          <a:p>
            <a:r>
              <a:rPr lang="en-GB" sz="800" dirty="0" smtClean="0">
                <a:solidFill>
                  <a:schemeClr val="tx1">
                    <a:lumMod val="65000"/>
                    <a:lumOff val="35000"/>
                  </a:schemeClr>
                </a:solidFill>
                <a:latin typeface="Arial" pitchFamily="34" charset="0"/>
                <a:cs typeface="Arial" pitchFamily="34" charset="0"/>
              </a:rPr>
              <a:t>1223 km</a:t>
            </a:r>
            <a:r>
              <a:rPr lang="en-GB" sz="800" baseline="30000" dirty="0" smtClean="0">
                <a:solidFill>
                  <a:schemeClr val="tx1">
                    <a:lumMod val="65000"/>
                    <a:lumOff val="35000"/>
                  </a:schemeClr>
                </a:solidFill>
                <a:latin typeface="Arial" pitchFamily="34" charset="0"/>
                <a:cs typeface="Arial" pitchFamily="34" charset="0"/>
              </a:rPr>
              <a:t>2</a:t>
            </a:r>
            <a:endParaRPr lang="en-GB" sz="800" baseline="30000" dirty="0">
              <a:solidFill>
                <a:schemeClr val="tx1">
                  <a:lumMod val="65000"/>
                  <a:lumOff val="35000"/>
                </a:schemeClr>
              </a:solidFill>
              <a:latin typeface="Arial" pitchFamily="34" charset="0"/>
              <a:cs typeface="Arial" pitchFamily="34" charset="0"/>
            </a:endParaRPr>
          </a:p>
        </p:txBody>
      </p:sp>
      <p:sp>
        <p:nvSpPr>
          <p:cNvPr id="33" name="TextBox 32"/>
          <p:cNvSpPr txBox="1"/>
          <p:nvPr/>
        </p:nvSpPr>
        <p:spPr>
          <a:xfrm>
            <a:off x="2555776" y="4869160"/>
            <a:ext cx="638175" cy="215444"/>
          </a:xfrm>
          <a:prstGeom prst="rect">
            <a:avLst/>
          </a:prstGeom>
          <a:noFill/>
        </p:spPr>
        <p:txBody>
          <a:bodyPr wrap="square" rtlCol="0">
            <a:spAutoFit/>
          </a:bodyPr>
          <a:lstStyle/>
          <a:p>
            <a:r>
              <a:rPr lang="en-GB" sz="800" dirty="0" smtClean="0">
                <a:solidFill>
                  <a:schemeClr val="tx1">
                    <a:lumMod val="65000"/>
                    <a:lumOff val="35000"/>
                  </a:schemeClr>
                </a:solidFill>
                <a:latin typeface="Arial" pitchFamily="34" charset="0"/>
                <a:cs typeface="Arial" pitchFamily="34" charset="0"/>
              </a:rPr>
              <a:t>1223 km</a:t>
            </a:r>
            <a:r>
              <a:rPr lang="en-GB" sz="800" baseline="30000" dirty="0" smtClean="0">
                <a:solidFill>
                  <a:schemeClr val="tx1">
                    <a:lumMod val="65000"/>
                    <a:lumOff val="35000"/>
                  </a:schemeClr>
                </a:solidFill>
                <a:latin typeface="Arial" pitchFamily="34" charset="0"/>
                <a:cs typeface="Arial" pitchFamily="34" charset="0"/>
              </a:rPr>
              <a:t>2</a:t>
            </a:r>
            <a:endParaRPr lang="en-GB" sz="800" baseline="30000" dirty="0">
              <a:solidFill>
                <a:schemeClr val="tx1">
                  <a:lumMod val="65000"/>
                  <a:lumOff val="35000"/>
                </a:schemeClr>
              </a:solidFill>
              <a:latin typeface="Arial" pitchFamily="34" charset="0"/>
              <a:cs typeface="Arial" pitchFamily="34" charset="0"/>
            </a:endParaRPr>
          </a:p>
        </p:txBody>
      </p:sp>
      <p:sp>
        <p:nvSpPr>
          <p:cNvPr id="37" name="TextBox 36"/>
          <p:cNvSpPr txBox="1"/>
          <p:nvPr/>
        </p:nvSpPr>
        <p:spPr>
          <a:xfrm>
            <a:off x="1800225" y="0"/>
            <a:ext cx="5287496" cy="307777"/>
          </a:xfrm>
          <a:prstGeom prst="rect">
            <a:avLst/>
          </a:prstGeom>
          <a:noFill/>
        </p:spPr>
        <p:txBody>
          <a:bodyPr wrap="square" rtlCol="0">
            <a:spAutoFit/>
          </a:bodyPr>
          <a:lstStyle/>
          <a:p>
            <a:r>
              <a:rPr lang="en-GB" sz="1400" dirty="0" smtClean="0">
                <a:solidFill>
                  <a:schemeClr val="tx1">
                    <a:lumMod val="65000"/>
                    <a:lumOff val="35000"/>
                  </a:schemeClr>
                </a:solidFill>
              </a:rPr>
              <a:t>   </a:t>
            </a:r>
            <a:endParaRPr lang="en-GB" sz="1400" dirty="0">
              <a:solidFill>
                <a:schemeClr val="tx1">
                  <a:lumMod val="65000"/>
                  <a:lumOff val="35000"/>
                </a:schemeClr>
              </a:solidFill>
            </a:endParaRPr>
          </a:p>
        </p:txBody>
      </p:sp>
      <p:sp>
        <p:nvSpPr>
          <p:cNvPr id="34" name="Rectangle 33"/>
          <p:cNvSpPr/>
          <p:nvPr/>
        </p:nvSpPr>
        <p:spPr>
          <a:xfrm>
            <a:off x="1331640" y="6309320"/>
            <a:ext cx="5526360" cy="430887"/>
          </a:xfrm>
          <a:prstGeom prst="rect">
            <a:avLst/>
          </a:prstGeom>
        </p:spPr>
        <p:txBody>
          <a:bodyPr wrap="square">
            <a:spAutoFit/>
          </a:bodyPr>
          <a:lstStyle/>
          <a:p>
            <a:pPr lvl="0" algn="just" fontAlgn="base">
              <a:spcBef>
                <a:spcPct val="0"/>
              </a:spcBef>
              <a:spcAft>
                <a:spcPct val="0"/>
              </a:spcAft>
            </a:pPr>
            <a:r>
              <a:rPr lang="en-US" sz="1100" dirty="0" smtClean="0">
                <a:latin typeface="Arial" pitchFamily="34" charset="0"/>
                <a:ea typeface="Calibri" pitchFamily="34" charset="0"/>
                <a:cs typeface="Times New Roman" pitchFamily="18" charset="0"/>
              </a:rPr>
              <a:t>          -  Blocks are equal in area size at 1223km2/each.</a:t>
            </a:r>
            <a:endParaRPr lang="en-US" sz="1100" dirty="0" smtClean="0">
              <a:latin typeface="Arial" pitchFamily="34" charset="0"/>
              <a:cs typeface="Arial" pitchFamily="34" charset="0"/>
            </a:endParaRPr>
          </a:p>
          <a:p>
            <a:pPr lvl="0" algn="just" fontAlgn="base">
              <a:spcBef>
                <a:spcPct val="0"/>
              </a:spcBef>
              <a:spcAft>
                <a:spcPct val="0"/>
              </a:spcAft>
            </a:pPr>
            <a:r>
              <a:rPr lang="en-US" sz="1100" dirty="0" smtClean="0">
                <a:latin typeface="Arial" pitchFamily="34" charset="0"/>
                <a:ea typeface="Calibri" pitchFamily="34" charset="0"/>
                <a:cs typeface="Arial" pitchFamily="34" charset="0"/>
              </a:rPr>
              <a:t>          -  </a:t>
            </a:r>
            <a:r>
              <a:rPr lang="en-US" sz="1100" dirty="0" smtClean="0">
                <a:latin typeface="Arial" pitchFamily="34" charset="0"/>
                <a:ea typeface="Calibri" pitchFamily="34" charset="0"/>
                <a:cs typeface="Times New Roman" pitchFamily="18" charset="0"/>
              </a:rPr>
              <a:t>Blocks Configuration includes the Continental Shelf.</a:t>
            </a:r>
            <a:endParaRPr lang="en-US" sz="1100" dirty="0"/>
          </a:p>
        </p:txBody>
      </p:sp>
      <p:sp>
        <p:nvSpPr>
          <p:cNvPr id="35" name="Rectangle 34"/>
          <p:cNvSpPr/>
          <p:nvPr/>
        </p:nvSpPr>
        <p:spPr>
          <a:xfrm>
            <a:off x="1403648" y="764704"/>
            <a:ext cx="5454352" cy="276999"/>
          </a:xfrm>
          <a:prstGeom prst="rect">
            <a:avLst/>
          </a:prstGeom>
        </p:spPr>
        <p:txBody>
          <a:bodyPr wrap="square">
            <a:spAutoFit/>
          </a:bodyPr>
          <a:lstStyle/>
          <a:p>
            <a:r>
              <a:rPr lang="en-US" sz="1200" b="1" dirty="0" smtClean="0">
                <a:latin typeface="Arial" pitchFamily="34" charset="0"/>
                <a:ea typeface="Calibri" pitchFamily="34" charset="0"/>
                <a:cs typeface="Times New Roman" pitchFamily="18" charset="0"/>
              </a:rPr>
              <a:t>                      </a:t>
            </a:r>
            <a:r>
              <a:rPr lang="en-US" sz="1200" b="1" dirty="0" smtClean="0">
                <a:ea typeface="Calibri" pitchFamily="34" charset="0"/>
                <a:cs typeface="Times New Roman" pitchFamily="18" charset="0"/>
              </a:rPr>
              <a:t>Proposed Block Delineation Offshore Lebanon / 15 Blocks</a:t>
            </a:r>
            <a:endParaRPr lang="en-US" sz="1200" b="1" dirty="0"/>
          </a:p>
        </p:txBody>
      </p:sp>
    </p:spTree>
  </p:cSld>
  <p:clrMapOvr>
    <a:masterClrMapping/>
  </p:clrMapOvr>
  <p:transition spd="slow">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214281" y="-696344"/>
            <a:ext cx="8102135" cy="99104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lgn="ctr"/>
            <a:endParaRPr lang="en-US" b="1" dirty="0" smtClean="0">
              <a:solidFill>
                <a:srgbClr val="0070C0"/>
              </a:solidFill>
            </a:endParaRPr>
          </a:p>
          <a:p>
            <a:pPr marL="342900" lvl="0" indent="-342900" algn="ctr"/>
            <a:endParaRPr lang="en-US" b="1" dirty="0" smtClean="0">
              <a:solidFill>
                <a:srgbClr val="0070C0"/>
              </a:solidFill>
            </a:endParaRPr>
          </a:p>
          <a:p>
            <a:pPr marL="342900" lvl="0" indent="-342900" algn="ctr"/>
            <a:r>
              <a:rPr lang="en-US" sz="1600" b="1" dirty="0" smtClean="0">
                <a:solidFill>
                  <a:srgbClr val="0070C0"/>
                </a:solidFill>
              </a:rPr>
              <a:t>      </a:t>
            </a:r>
            <a:r>
              <a:rPr lang="en-US" sz="1600" b="1" dirty="0" smtClean="0">
                <a:solidFill>
                  <a:srgbClr val="C00000"/>
                </a:solidFill>
              </a:rPr>
              <a:t>  </a:t>
            </a:r>
          </a:p>
          <a:p>
            <a:pPr marL="342900" lvl="0" indent="-342900" algn="ctr"/>
            <a:endParaRPr lang="en-US" sz="1600" b="1" dirty="0" smtClean="0">
              <a:solidFill>
                <a:srgbClr val="C00000"/>
              </a:solidFill>
            </a:endParaRPr>
          </a:p>
          <a:p>
            <a:pPr marL="342900" lvl="0" indent="-342900" algn="ctr"/>
            <a:endParaRPr lang="en-US" sz="1600" b="1" dirty="0" smtClean="0">
              <a:solidFill>
                <a:srgbClr val="C00000"/>
              </a:solidFill>
            </a:endParaRPr>
          </a:p>
          <a:p>
            <a:pPr marL="342900" lvl="0" indent="-342900" algn="ctr"/>
            <a:r>
              <a:rPr lang="en-US" sz="1600" b="1" dirty="0" smtClean="0">
                <a:solidFill>
                  <a:srgbClr val="C00000"/>
                </a:solidFill>
              </a:rPr>
              <a:t>E.    </a:t>
            </a:r>
            <a:r>
              <a:rPr lang="en-US" sz="1400" b="1" dirty="0" smtClean="0">
                <a:solidFill>
                  <a:srgbClr val="C00000"/>
                </a:solidFill>
              </a:rPr>
              <a:t>Foist(s) and problems with Lebanon’s Petroleum Law, 132/10, and the pending Decrees</a:t>
            </a:r>
          </a:p>
          <a:p>
            <a:pPr marL="342900" lvl="0" indent="-342900" algn="ctr"/>
            <a:r>
              <a:rPr lang="en-US" sz="1200" b="1" dirty="0" smtClean="0"/>
              <a:t>	</a:t>
            </a:r>
          </a:p>
          <a:p>
            <a:r>
              <a:rPr lang="en-US" sz="1100" b="1" dirty="0" smtClean="0">
                <a:solidFill>
                  <a:srgbClr val="0070C0"/>
                </a:solidFill>
              </a:rPr>
              <a:t>Despite the instability of its political climate, we have to understand that Lebanon’s institutional capacity is healthy. That is why the Oil &amp; Gas Law(s) has to be re-examined and amended by the competent authority, the Parliament:</a:t>
            </a:r>
          </a:p>
          <a:p>
            <a:endParaRPr lang="en-US" sz="1100" b="1" dirty="0" smtClean="0"/>
          </a:p>
          <a:p>
            <a:pPr marL="228600" indent="-228600">
              <a:buAutoNum type="arabicPeriod"/>
            </a:pPr>
            <a:r>
              <a:rPr lang="en-US" sz="1100" dirty="0" smtClean="0"/>
              <a:t>The </a:t>
            </a:r>
            <a:r>
              <a:rPr lang="en-US" sz="1100" b="1" dirty="0" smtClean="0"/>
              <a:t>Royalty</a:t>
            </a:r>
            <a:r>
              <a:rPr lang="en-US" sz="1100" dirty="0" smtClean="0"/>
              <a:t> of Four Percent (4%) to the State is very low;</a:t>
            </a:r>
          </a:p>
          <a:p>
            <a:pPr marL="228600" indent="-228600"/>
            <a:r>
              <a:rPr lang="en-US" sz="1100" dirty="0" smtClean="0"/>
              <a:t>	</a:t>
            </a:r>
          </a:p>
          <a:p>
            <a:pPr marL="228600" indent="-228600">
              <a:buAutoNum type="arabicPeriod" startAt="2"/>
            </a:pPr>
            <a:r>
              <a:rPr lang="en-US" sz="1100" dirty="0" smtClean="0"/>
              <a:t>The </a:t>
            </a:r>
            <a:r>
              <a:rPr lang="en-US" sz="1100" b="1" dirty="0" smtClean="0"/>
              <a:t>Participation</a:t>
            </a:r>
            <a:r>
              <a:rPr lang="en-US" sz="1100" dirty="0" smtClean="0"/>
              <a:t> of the State and its </a:t>
            </a:r>
            <a:r>
              <a:rPr lang="en-US" sz="1100" b="1" dirty="0" smtClean="0"/>
              <a:t>Working Interest (WI) </a:t>
            </a:r>
            <a:r>
              <a:rPr lang="en-US" sz="1100" dirty="0" smtClean="0"/>
              <a:t>are missing;</a:t>
            </a:r>
          </a:p>
          <a:p>
            <a:pPr marL="228600" indent="-228600"/>
            <a:r>
              <a:rPr lang="en-US" sz="1100" dirty="0" smtClean="0"/>
              <a:t>	</a:t>
            </a:r>
          </a:p>
          <a:p>
            <a:pPr marL="228600" indent="-228600">
              <a:buAutoNum type="arabicPeriod" startAt="3"/>
            </a:pPr>
            <a:r>
              <a:rPr lang="en-US" sz="1100" dirty="0" smtClean="0"/>
              <a:t>The State instrument, its </a:t>
            </a:r>
            <a:r>
              <a:rPr lang="en-US" sz="1100" b="1" dirty="0" smtClean="0"/>
              <a:t>National Oil Company (NOC)</a:t>
            </a:r>
            <a:r>
              <a:rPr lang="en-US" sz="1100" dirty="0" smtClean="0"/>
              <a:t>, to engage in operation and participation has been ignored;</a:t>
            </a:r>
          </a:p>
          <a:p>
            <a:pPr marL="228600" indent="-228600"/>
            <a:r>
              <a:rPr lang="en-US" sz="1100" dirty="0" smtClean="0"/>
              <a:t>	</a:t>
            </a:r>
          </a:p>
          <a:p>
            <a:pPr marL="228600" indent="-228600">
              <a:buAutoNum type="arabicPeriod" startAt="4"/>
            </a:pPr>
            <a:r>
              <a:rPr lang="en-US" sz="1100" dirty="0" smtClean="0"/>
              <a:t>Lacking provisions on</a:t>
            </a:r>
            <a:r>
              <a:rPr lang="en-US" sz="1100" b="1" dirty="0" smtClean="0"/>
              <a:t> Taxation</a:t>
            </a:r>
            <a:r>
              <a:rPr lang="en-US" sz="1100" dirty="0" smtClean="0"/>
              <a:t>;</a:t>
            </a:r>
            <a:endParaRPr lang="en-US" sz="1100" dirty="0" smtClean="0">
              <a:solidFill>
                <a:srgbClr val="0070C0"/>
              </a:solidFill>
            </a:endParaRPr>
          </a:p>
          <a:p>
            <a:pPr marL="228600" indent="-228600">
              <a:buAutoNum type="arabicPeriod" startAt="4"/>
            </a:pPr>
            <a:endParaRPr lang="en-US" sz="1100" dirty="0" smtClean="0"/>
          </a:p>
          <a:p>
            <a:pPr marL="228600" indent="-228600">
              <a:buAutoNum type="arabicPeriod" startAt="4"/>
            </a:pPr>
            <a:r>
              <a:rPr lang="en-US" sz="1100" dirty="0" smtClean="0"/>
              <a:t>Lacking the </a:t>
            </a:r>
            <a:r>
              <a:rPr lang="en-US" sz="1100" b="1" dirty="0" smtClean="0"/>
              <a:t>Incentive to the IOCs </a:t>
            </a:r>
            <a:r>
              <a:rPr lang="en-US" sz="1100" dirty="0" smtClean="0"/>
              <a:t>to engage in Ultra-expensive prospect-leads; </a:t>
            </a:r>
          </a:p>
          <a:p>
            <a:pPr marL="228600" indent="-228600"/>
            <a:endParaRPr lang="en-US" sz="1100" dirty="0" smtClean="0"/>
          </a:p>
          <a:p>
            <a:pPr marL="228600" indent="-228600"/>
            <a:r>
              <a:rPr lang="en-US" sz="1100" dirty="0" smtClean="0"/>
              <a:t>6.   </a:t>
            </a:r>
            <a:r>
              <a:rPr lang="en-US" sz="1100" b="1" dirty="0" smtClean="0"/>
              <a:t>Block Delineation</a:t>
            </a:r>
            <a:r>
              <a:rPr lang="en-US" sz="1100" dirty="0" smtClean="0"/>
              <a:t>: The number of Blocks (10) is not adequate; huge considering that Aphrodite Gas field is only 80sqkm.</a:t>
            </a:r>
          </a:p>
          <a:p>
            <a:pPr marL="228600" indent="-228600"/>
            <a:r>
              <a:rPr lang="en-US" sz="1100" dirty="0" smtClean="0"/>
              <a:t>	</a:t>
            </a:r>
          </a:p>
          <a:p>
            <a:pPr marL="228600" indent="-228600">
              <a:buAutoNum type="arabicPeriod" startAt="7"/>
            </a:pPr>
            <a:r>
              <a:rPr lang="en-US" sz="1100" dirty="0" smtClean="0"/>
              <a:t>The Law does not address any </a:t>
            </a:r>
            <a:r>
              <a:rPr lang="en-US" sz="1100" b="1" dirty="0" smtClean="0"/>
              <a:t>Logistical Option(s) to the IOCs </a:t>
            </a:r>
            <a:r>
              <a:rPr lang="en-US" sz="1100" dirty="0" smtClean="0"/>
              <a:t>where to operate in case of security problems in Lebanon;</a:t>
            </a:r>
          </a:p>
          <a:p>
            <a:pPr marL="228600" indent="-228600">
              <a:buAutoNum type="arabicPeriod" startAt="7"/>
            </a:pPr>
            <a:endParaRPr lang="en-US" sz="1100" dirty="0" smtClean="0"/>
          </a:p>
          <a:p>
            <a:pPr marL="228600" indent="-228600"/>
            <a:r>
              <a:rPr lang="en-US" sz="1100" dirty="0" smtClean="0"/>
              <a:t>8.   </a:t>
            </a:r>
            <a:r>
              <a:rPr lang="en-US" sz="1100" b="1" dirty="0" smtClean="0"/>
              <a:t>Lack of Expertise</a:t>
            </a:r>
            <a:r>
              <a:rPr lang="en-US" sz="1100" dirty="0" smtClean="0"/>
              <a:t>. Walking the path and knowing the path are two different routines. Going to Norway, or to Scotland, for a year or two would not cut it. Without the many years of hand-on experience, he or she could work as “Interns” but cannot be qualified to the decision making capacity on Oil &amp; Gas Operation or call themselves “EXPERTS”. </a:t>
            </a:r>
          </a:p>
          <a:p>
            <a:pPr marL="228600" indent="-228600"/>
            <a:endParaRPr lang="en-US" sz="1100" dirty="0" smtClean="0"/>
          </a:p>
          <a:p>
            <a:pPr marL="228600" indent="-228600"/>
            <a:r>
              <a:rPr lang="en-US" sz="1100" dirty="0" smtClean="0"/>
              <a:t>9.   The Petroleum Law is highly</a:t>
            </a:r>
            <a:r>
              <a:rPr lang="en-US" sz="1100" b="1" dirty="0" smtClean="0"/>
              <a:t> Exclusive </a:t>
            </a:r>
            <a:r>
              <a:rPr lang="en-US" sz="1100" dirty="0" smtClean="0"/>
              <a:t>as it only involves that certain special interest group(s) and not all Lebanese to make it </a:t>
            </a:r>
            <a:r>
              <a:rPr lang="en-US" sz="1100" b="1" dirty="0" smtClean="0"/>
              <a:t>Inclusive</a:t>
            </a:r>
            <a:r>
              <a:rPr lang="en-US" sz="1100" dirty="0" smtClean="0"/>
              <a:t> which can be done by adopting the new Industry Model and not the one-entity Model designed for a developing country as proposed by the government of Norway and/or its agents.</a:t>
            </a:r>
            <a:br>
              <a:rPr lang="en-US" sz="1100" dirty="0" smtClean="0"/>
            </a:br>
            <a:endParaRPr lang="en-US" sz="1100" dirty="0" smtClean="0"/>
          </a:p>
          <a:p>
            <a:pPr marL="228600" indent="-228600">
              <a:buAutoNum type="arabicPeriod" startAt="10"/>
            </a:pPr>
            <a:r>
              <a:rPr lang="en-US" sz="1100" dirty="0" smtClean="0"/>
              <a:t>Let’s examine a couple of </a:t>
            </a:r>
            <a:r>
              <a:rPr lang="en-US" sz="1100" b="1" dirty="0" smtClean="0"/>
              <a:t>FOISTs</a:t>
            </a:r>
            <a:r>
              <a:rPr lang="en-US" sz="1100" dirty="0" smtClean="0"/>
              <a:t> in the law, 132/10 (English Translation):</a:t>
            </a:r>
          </a:p>
          <a:p>
            <a:pPr marL="228600" indent="-228600"/>
            <a:r>
              <a:rPr lang="en-US" sz="1100" dirty="0" smtClean="0"/>
              <a:t>       -  Under many Articles, most used statement in the law: “</a:t>
            </a:r>
            <a:r>
              <a:rPr lang="en-US" sz="1100" dirty="0" smtClean="0">
                <a:solidFill>
                  <a:srgbClr val="0070C0"/>
                </a:solidFill>
              </a:rPr>
              <a:t>… Based upon the opinion of the Petroleum Administration…”;</a:t>
            </a:r>
          </a:p>
          <a:p>
            <a:pPr marL="228600" indent="-228600"/>
            <a:r>
              <a:rPr lang="en-US" sz="1100" dirty="0" smtClean="0"/>
              <a:t>       -  Under Article 77: “… </a:t>
            </a:r>
            <a:r>
              <a:rPr lang="en-US" sz="1100" dirty="0" smtClean="0">
                <a:solidFill>
                  <a:srgbClr val="0070C0"/>
                </a:solidFill>
              </a:rPr>
              <a:t>All laws or decrees which are in contradiction with this law shall be null and void</a:t>
            </a:r>
            <a:r>
              <a:rPr lang="en-US" sz="1100" b="1" dirty="0" smtClean="0"/>
              <a:t>“.  </a:t>
            </a:r>
          </a:p>
          <a:p>
            <a:pPr marL="228600" indent="-228600"/>
            <a:r>
              <a:rPr lang="en-US" sz="1100" b="1" dirty="0" smtClean="0">
                <a:solidFill>
                  <a:srgbClr val="C00000"/>
                </a:solidFill>
              </a:rPr>
              <a:t>	    How could that be?</a:t>
            </a:r>
            <a:r>
              <a:rPr lang="en-US" sz="1100" dirty="0" smtClean="0"/>
              <a:t>  How could a preliminary and incomplete law be above all laws of the land? </a:t>
            </a:r>
          </a:p>
          <a:p>
            <a:pPr marL="228600" indent="-228600"/>
            <a:endParaRPr lang="en-US" sz="1000" dirty="0" smtClean="0"/>
          </a:p>
          <a:p>
            <a:pPr marL="228600" indent="-228600"/>
            <a:r>
              <a:rPr lang="en-US" sz="1100" dirty="0" smtClean="0"/>
              <a:t>It is my opinion that the spirit of this law is certainly demeaning to Lebanon and the dignity of its citizens as it gives the absolute</a:t>
            </a:r>
          </a:p>
          <a:p>
            <a:pPr marL="228600" indent="-228600"/>
            <a:r>
              <a:rPr lang="en-US" sz="1100" dirty="0" smtClean="0"/>
              <a:t>power and control to the Petroleum Administration, and it alone. It seems as if the special interest group(s) have hired the few </a:t>
            </a:r>
          </a:p>
          <a:p>
            <a:pPr marL="228600" indent="-228600"/>
            <a:r>
              <a:rPr lang="en-US" sz="1100" dirty="0" smtClean="0"/>
              <a:t>members of the PA to oversee other than its regulatory mission.</a:t>
            </a:r>
            <a:endParaRPr lang="en-US" sz="1000" dirty="0" smtClean="0"/>
          </a:p>
          <a:p>
            <a:endParaRPr lang="en-US" sz="1100" dirty="0" smtClean="0"/>
          </a:p>
          <a:p>
            <a:endParaRPr lang="en-US" sz="1100" b="1" dirty="0" smtClean="0"/>
          </a:p>
          <a:p>
            <a:r>
              <a:rPr lang="en-US" b="1" dirty="0" smtClean="0">
                <a:solidFill>
                  <a:srgbClr val="0070C0"/>
                </a:solidFill>
              </a:rPr>
              <a:t>     </a:t>
            </a:r>
          </a:p>
          <a:p>
            <a:endParaRPr lang="en-US" b="1" dirty="0" smtClean="0">
              <a:solidFill>
                <a:srgbClr val="0070C0"/>
              </a:solidFill>
            </a:endParaRPr>
          </a:p>
          <a:p>
            <a:r>
              <a:rPr lang="en-US" sz="1200" b="1" dirty="0" smtClean="0"/>
              <a:t>																</a:t>
            </a:r>
            <a:endParaRPr lang="en-US" sz="1200" dirty="0" smtClean="0"/>
          </a:p>
          <a:p>
            <a:r>
              <a:rPr lang="en-US" sz="1200" b="1" dirty="0" smtClean="0"/>
              <a:t> </a:t>
            </a:r>
          </a:p>
          <a:p>
            <a:endParaRPr lang="en-US" sz="1200" dirty="0" smtClean="0"/>
          </a:p>
          <a:p>
            <a:endParaRPr lang="en-US" sz="1200" dirty="0" smtClean="0"/>
          </a:p>
          <a:p>
            <a:endParaRPr lang="en-US" sz="1200" dirty="0" smtClean="0"/>
          </a:p>
          <a:p>
            <a:endParaRPr lang="en-US" sz="1200" dirty="0" smtClean="0"/>
          </a:p>
        </p:txBody>
      </p:sp>
      <p:pic>
        <p:nvPicPr>
          <p:cNvPr id="3" name="Picture 2"/>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bwMode="auto">
          <a:xfrm>
            <a:off x="8316416" y="692696"/>
            <a:ext cx="566945" cy="936104"/>
          </a:xfrm>
          <a:prstGeom prst="rect">
            <a:avLst/>
          </a:prstGeom>
          <a:noFill/>
          <a:ln>
            <a:noFill/>
          </a:ln>
        </p:spPr>
      </p:pic>
    </p:spTree>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extLst>
              <a:ext uri="{28A0092B-C50C-407E-A947-70E740481C1C}">
                <a14:useLocalDpi xmlns:lc="http://schemas.openxmlformats.org/drawingml/2006/lockedCanvas" xmlns="" xmlns:a14="http://schemas.microsoft.com/office/drawing/2010/main" val="0"/>
              </a:ext>
            </a:extLst>
          </a:blip>
          <a:srcRect l="18969" t="11858" r="17670" b="7471"/>
          <a:stretch/>
        </p:blipFill>
        <p:spPr bwMode="auto">
          <a:xfrm>
            <a:off x="683567" y="980729"/>
            <a:ext cx="7488833" cy="5400600"/>
          </a:xfrm>
          <a:prstGeom prst="rect">
            <a:avLst/>
          </a:prstGeom>
          <a:noFill/>
          <a:ln>
            <a:noFill/>
          </a:ln>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Lst>
        </p:spPr>
      </p:pic>
      <p:pic>
        <p:nvPicPr>
          <p:cNvPr id="5" name="Picture 4"/>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bwMode="auto">
          <a:xfrm>
            <a:off x="8388424" y="764705"/>
            <a:ext cx="576064" cy="792087"/>
          </a:xfrm>
          <a:prstGeom prst="rect">
            <a:avLst/>
          </a:prstGeom>
          <a:noFill/>
          <a:ln>
            <a:noFill/>
          </a:ln>
        </p:spPr>
      </p:pic>
    </p:spTree>
  </p:cSld>
  <p:clrMapOvr>
    <a:masterClrMapping/>
  </p:clrMapOvr>
  <p:transition spd="slow">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214281" y="-5161893"/>
            <a:ext cx="7958119" cy="150194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endParaRPr lang="en-US" b="1" dirty="0" smtClean="0">
              <a:solidFill>
                <a:srgbClr val="0070C0"/>
              </a:solidFill>
            </a:endParaRPr>
          </a:p>
          <a:p>
            <a:pPr marL="342900" lvl="0" indent="-342900"/>
            <a:endParaRPr lang="en-US" b="1" dirty="0" smtClean="0">
              <a:solidFill>
                <a:srgbClr val="0070C0"/>
              </a:solidFill>
            </a:endParaRPr>
          </a:p>
          <a:p>
            <a:pPr marL="342900" lvl="0" indent="-342900"/>
            <a:endParaRPr lang="en-US" b="1" dirty="0" smtClean="0">
              <a:solidFill>
                <a:srgbClr val="0070C0"/>
              </a:solidFill>
            </a:endParaRPr>
          </a:p>
          <a:p>
            <a:pPr marL="342900" lvl="0" indent="-342900"/>
            <a:endParaRPr lang="en-US" b="1" dirty="0" smtClean="0">
              <a:solidFill>
                <a:srgbClr val="0070C0"/>
              </a:solidFill>
            </a:endParaRPr>
          </a:p>
          <a:p>
            <a:pPr marL="342900" lvl="0" indent="-342900"/>
            <a:endParaRPr lang="en-US" b="1" dirty="0" smtClean="0">
              <a:solidFill>
                <a:srgbClr val="0070C0"/>
              </a:solidFill>
            </a:endParaRPr>
          </a:p>
          <a:p>
            <a:pPr marL="342900" lvl="0" indent="-342900"/>
            <a:endParaRPr lang="en-US" b="1" dirty="0" smtClean="0">
              <a:solidFill>
                <a:srgbClr val="0070C0"/>
              </a:solidFill>
            </a:endParaRPr>
          </a:p>
          <a:p>
            <a:pPr marL="342900" lvl="0" indent="-342900"/>
            <a:endParaRPr lang="en-US" b="1" dirty="0" smtClean="0">
              <a:solidFill>
                <a:srgbClr val="0070C0"/>
              </a:solidFill>
            </a:endParaRPr>
          </a:p>
          <a:p>
            <a:pPr marL="342900" lvl="0" indent="-342900"/>
            <a:endParaRPr lang="en-US" b="1" dirty="0" smtClean="0">
              <a:solidFill>
                <a:srgbClr val="0070C0"/>
              </a:solidFill>
            </a:endParaRPr>
          </a:p>
          <a:p>
            <a:pPr marL="342900" lvl="0" indent="-342900"/>
            <a:endParaRPr lang="en-US" b="1" dirty="0" smtClean="0">
              <a:solidFill>
                <a:srgbClr val="0070C0"/>
              </a:solidFill>
            </a:endParaRPr>
          </a:p>
          <a:p>
            <a:pPr marL="342900" lvl="0" indent="-342900"/>
            <a:endParaRPr lang="en-US" b="1" dirty="0" smtClean="0">
              <a:solidFill>
                <a:srgbClr val="0070C0"/>
              </a:solidFill>
            </a:endParaRPr>
          </a:p>
          <a:p>
            <a:pPr marL="342900" lvl="0" indent="-342900"/>
            <a:endParaRPr lang="en-US" b="1" dirty="0" smtClean="0">
              <a:solidFill>
                <a:srgbClr val="0070C0"/>
              </a:solidFill>
            </a:endParaRPr>
          </a:p>
          <a:p>
            <a:pPr marL="342900" lvl="0" indent="-342900"/>
            <a:endParaRPr lang="en-US" b="1" dirty="0" smtClean="0">
              <a:solidFill>
                <a:srgbClr val="0070C0"/>
              </a:solidFill>
            </a:endParaRPr>
          </a:p>
          <a:p>
            <a:pPr marL="342900" lvl="0" indent="-342900"/>
            <a:endParaRPr lang="en-US" b="1" dirty="0" smtClean="0">
              <a:solidFill>
                <a:srgbClr val="0070C0"/>
              </a:solidFill>
            </a:endParaRPr>
          </a:p>
          <a:p>
            <a:pPr marL="342900" lvl="0" indent="-342900"/>
            <a:endParaRPr lang="en-US" b="1" dirty="0" smtClean="0">
              <a:solidFill>
                <a:srgbClr val="0070C0"/>
              </a:solidFill>
            </a:endParaRPr>
          </a:p>
          <a:p>
            <a:pPr marL="342900" lvl="0" indent="-342900"/>
            <a:endParaRPr lang="en-US" b="1" dirty="0" smtClean="0">
              <a:solidFill>
                <a:srgbClr val="0070C0"/>
              </a:solidFill>
            </a:endParaRPr>
          </a:p>
          <a:p>
            <a:pPr marL="342900" lvl="0" indent="-342900"/>
            <a:endParaRPr lang="en-US" b="1" dirty="0" smtClean="0">
              <a:solidFill>
                <a:srgbClr val="0070C0"/>
              </a:solidFill>
            </a:endParaRPr>
          </a:p>
          <a:p>
            <a:pPr marL="342900" lvl="0" indent="-342900"/>
            <a:endParaRPr lang="en-US" b="1" dirty="0" smtClean="0">
              <a:solidFill>
                <a:srgbClr val="0070C0"/>
              </a:solidFill>
            </a:endParaRPr>
          </a:p>
          <a:p>
            <a:pPr marL="342900" lvl="0" indent="-342900"/>
            <a:endParaRPr lang="en-US" b="1" dirty="0" smtClean="0">
              <a:solidFill>
                <a:srgbClr val="0070C0"/>
              </a:solidFill>
            </a:endParaRPr>
          </a:p>
          <a:p>
            <a:pPr marL="342900" lvl="0" indent="-342900"/>
            <a:endParaRPr lang="en-US" b="1" dirty="0" smtClean="0">
              <a:solidFill>
                <a:srgbClr val="0070C0"/>
              </a:solidFill>
            </a:endParaRPr>
          </a:p>
          <a:p>
            <a:pPr marL="342900" lvl="0" indent="-342900"/>
            <a:endParaRPr lang="en-US" b="1" dirty="0" smtClean="0">
              <a:solidFill>
                <a:srgbClr val="0070C0"/>
              </a:solidFill>
            </a:endParaRPr>
          </a:p>
          <a:p>
            <a:pPr marL="342900" lvl="0" indent="-342900"/>
            <a:endParaRPr lang="en-US" b="1" dirty="0" smtClean="0">
              <a:solidFill>
                <a:srgbClr val="0070C0"/>
              </a:solidFill>
            </a:endParaRPr>
          </a:p>
          <a:p>
            <a:pPr marL="342900" lvl="0" indent="-342900" algn="ctr"/>
            <a:endParaRPr lang="en-US" sz="1400" b="1" dirty="0" smtClean="0">
              <a:solidFill>
                <a:srgbClr val="C00000"/>
              </a:solidFill>
            </a:endParaRPr>
          </a:p>
          <a:p>
            <a:pPr marL="342900" lvl="0" indent="-342900" algn="ctr"/>
            <a:r>
              <a:rPr lang="en-US" sz="1400" b="1" dirty="0" smtClean="0">
                <a:solidFill>
                  <a:srgbClr val="C00000"/>
                </a:solidFill>
              </a:rPr>
              <a:t>F.  Amending 132/10, the two pending Decrees and add necessary provisions:</a:t>
            </a:r>
          </a:p>
          <a:p>
            <a:pPr marL="342900" lvl="0" indent="-342900"/>
            <a:endParaRPr lang="en-US" sz="1200" b="1" dirty="0" smtClean="0"/>
          </a:p>
          <a:p>
            <a:pPr marL="285750" indent="-285750" algn="just">
              <a:buAutoNum type="romanUcPeriod"/>
            </a:pPr>
            <a:r>
              <a:rPr lang="en-US" sz="1200" b="1" dirty="0" smtClean="0"/>
              <a:t>  National Oil Company:</a:t>
            </a:r>
            <a:r>
              <a:rPr lang="en-US" sz="1050" b="1" dirty="0" smtClean="0"/>
              <a:t> </a:t>
            </a:r>
            <a:r>
              <a:rPr lang="en-US" sz="1100" dirty="0" smtClean="0"/>
              <a:t>Basic element to a successful Oil Industry in Lebanon is the State participation by means of its</a:t>
            </a:r>
          </a:p>
          <a:p>
            <a:pPr marL="285750" indent="-285750" algn="just"/>
            <a:r>
              <a:rPr lang="en-US" sz="1100" dirty="0" smtClean="0"/>
              <a:t>          NOC, for it is the only venue to operate with the IOCs on behalf of the government and </a:t>
            </a:r>
            <a:r>
              <a:rPr lang="en-US" sz="1100" b="1" dirty="0" smtClean="0">
                <a:solidFill>
                  <a:srgbClr val="0070C0"/>
                </a:solidFill>
              </a:rPr>
              <a:t>to employ Lebanon’s university</a:t>
            </a:r>
          </a:p>
          <a:p>
            <a:pPr marL="285750" indent="-285750" algn="just"/>
            <a:r>
              <a:rPr lang="en-US" sz="1100" b="1" dirty="0" smtClean="0">
                <a:solidFill>
                  <a:srgbClr val="0070C0"/>
                </a:solidFill>
              </a:rPr>
              <a:t>          graduates interested in the Petroleum Sector.</a:t>
            </a:r>
          </a:p>
          <a:p>
            <a:endParaRPr lang="en-US" sz="1200" b="1" dirty="0" smtClean="0"/>
          </a:p>
          <a:p>
            <a:pPr marL="285750" indent="-285750">
              <a:buAutoNum type="romanUcPeriod" startAt="2"/>
            </a:pPr>
            <a:r>
              <a:rPr lang="en-US" sz="1200" b="1" dirty="0" smtClean="0"/>
              <a:t>  Royalty : </a:t>
            </a:r>
            <a:r>
              <a:rPr lang="en-US" sz="1000" dirty="0" smtClean="0"/>
              <a:t>Potential Gas-Reserves Offshore Lebanon proven, means less risk to IOCs, just increase the Royalty to Fifteen Percent 20%.</a:t>
            </a:r>
          </a:p>
          <a:p>
            <a:pPr marL="285750" indent="-285750">
              <a:buAutoNum type="romanUcPeriod" startAt="2"/>
            </a:pPr>
            <a:endParaRPr lang="en-US" sz="1200" dirty="0" smtClean="0"/>
          </a:p>
          <a:p>
            <a:pPr marL="285750" indent="-285750">
              <a:buAutoNum type="romanUcPeriod" startAt="2"/>
            </a:pPr>
            <a:r>
              <a:rPr lang="en-US" sz="1200" b="1" dirty="0" smtClean="0"/>
              <a:t>  Blocks Delineation</a:t>
            </a:r>
            <a:r>
              <a:rPr lang="en-US" sz="1200" dirty="0" smtClean="0"/>
              <a:t>: </a:t>
            </a:r>
            <a:r>
              <a:rPr lang="en-US" sz="1100" dirty="0" smtClean="0"/>
              <a:t>Increase the number from 10 to 15 Blocks and award down to the bottom of “Cenozoic” only.</a:t>
            </a:r>
          </a:p>
          <a:p>
            <a:pPr marL="285750" indent="-285750"/>
            <a:endParaRPr lang="en-US" sz="1100" dirty="0" smtClean="0"/>
          </a:p>
          <a:p>
            <a:pPr marL="285750" indent="-285750" algn="just">
              <a:buAutoNum type="romanUcPeriod" startAt="4"/>
            </a:pPr>
            <a:r>
              <a:rPr lang="en-US" sz="1200" b="1" dirty="0" smtClean="0"/>
              <a:t>  Add the definition of the Working Interest  (WI) to the Petroleum Law (132/10):</a:t>
            </a:r>
            <a:r>
              <a:rPr lang="en-US" sz="1000" b="1" dirty="0" smtClean="0"/>
              <a:t> </a:t>
            </a:r>
            <a:r>
              <a:rPr lang="en-US" sz="1100" dirty="0" smtClean="0"/>
              <a:t>Available upon request.</a:t>
            </a:r>
          </a:p>
          <a:p>
            <a:endParaRPr lang="en-US" sz="1100" b="1" dirty="0" smtClean="0"/>
          </a:p>
          <a:p>
            <a:pPr marL="285750" indent="-285750" algn="just">
              <a:buAutoNum type="romanUcPeriod" startAt="5"/>
            </a:pPr>
            <a:r>
              <a:rPr lang="en-US" sz="1200" b="1" dirty="0" smtClean="0"/>
              <a:t> Taxation &amp; Cost Recovery:  </a:t>
            </a:r>
            <a:r>
              <a:rPr lang="en-US" sz="1100" dirty="0" smtClean="0"/>
              <a:t>The 15% Tax on corporate profit is adequate. And, depending on the Agreement Model,</a:t>
            </a:r>
          </a:p>
          <a:p>
            <a:pPr marL="285750" indent="-285750" algn="just"/>
            <a:r>
              <a:rPr lang="en-US" sz="1100" dirty="0" smtClean="0"/>
              <a:t>         Twenty Percent </a:t>
            </a:r>
            <a:r>
              <a:rPr lang="en-US" sz="1100" b="1" dirty="0" smtClean="0"/>
              <a:t>(</a:t>
            </a:r>
            <a:r>
              <a:rPr lang="en-US" sz="1100" dirty="0" smtClean="0"/>
              <a:t>20%: CAPEX 15%, and OPEX 5%) for the Cost Recovery on Production is adequate, until Payout</a:t>
            </a:r>
            <a:r>
              <a:rPr lang="en-US" sz="1000" dirty="0" smtClean="0"/>
              <a:t>.  </a:t>
            </a:r>
          </a:p>
          <a:p>
            <a:pPr marL="285750" indent="-285750"/>
            <a:endParaRPr lang="en-US" sz="1200" b="1" dirty="0" smtClean="0"/>
          </a:p>
          <a:p>
            <a:pPr marL="285750" indent="-285750"/>
            <a:r>
              <a:rPr lang="en-US" sz="1200" b="1" dirty="0" smtClean="0"/>
              <a:t>VI.    Tax Exemption:  </a:t>
            </a:r>
            <a:r>
              <a:rPr lang="en-US" sz="1100" dirty="0" smtClean="0"/>
              <a:t>A grace period of 3 to 5 years to the IOCs would be conducive.</a:t>
            </a:r>
          </a:p>
          <a:p>
            <a:pPr marL="285750" indent="-285750"/>
            <a:endParaRPr lang="en-US" sz="1100" dirty="0" smtClean="0"/>
          </a:p>
          <a:p>
            <a:pPr marL="285750" indent="-285750" algn="just">
              <a:buAutoNum type="romanUcPeriod" startAt="7"/>
            </a:pPr>
            <a:r>
              <a:rPr lang="en-US" sz="1200" b="1" dirty="0" smtClean="0"/>
              <a:t>  Foreign Representation in Lebanon:  </a:t>
            </a:r>
            <a:r>
              <a:rPr lang="en-US" sz="1000" dirty="0" smtClean="0"/>
              <a:t>Every International Supplier/Manufacturer desires to sell Oil &amp; Gas related Products</a:t>
            </a:r>
          </a:p>
          <a:p>
            <a:pPr marL="285750" indent="-285750" algn="just"/>
            <a:r>
              <a:rPr lang="en-US" sz="1000" dirty="0" smtClean="0"/>
              <a:t>           and Services to the State and/or to any Operator (IOC) working within the Territory of Lebanon, Onshore or Offshore, must register</a:t>
            </a:r>
          </a:p>
          <a:p>
            <a:pPr marL="285750" indent="-285750" algn="just"/>
            <a:r>
              <a:rPr lang="en-US" sz="1000" dirty="0" smtClean="0"/>
              <a:t>           and  have a local Representative, an Oil &amp; Gas entity (strictly Lebanese), licensed by the competent authority(s) in Lebanon.</a:t>
            </a:r>
          </a:p>
          <a:p>
            <a:pPr marL="285750" indent="-285750"/>
            <a:endParaRPr lang="en-US" sz="1200" b="1" dirty="0" smtClean="0"/>
          </a:p>
          <a:p>
            <a:pPr marL="285750" indent="-285750">
              <a:buAutoNum type="romanUcPeriod" startAt="8"/>
            </a:pPr>
            <a:r>
              <a:rPr lang="en-US" sz="1200" b="1" dirty="0" smtClean="0"/>
              <a:t>  Security Measure, </a:t>
            </a:r>
            <a:r>
              <a:rPr lang="en-US" sz="1200" dirty="0" smtClean="0"/>
              <a:t>serves as an </a:t>
            </a:r>
            <a:r>
              <a:rPr lang="en-US" sz="1000" b="1" dirty="0" smtClean="0">
                <a:solidFill>
                  <a:srgbClr val="0070C0"/>
                </a:solidFill>
              </a:rPr>
              <a:t>Option</a:t>
            </a:r>
            <a:r>
              <a:rPr lang="en-US" sz="1200" b="1" dirty="0" smtClean="0"/>
              <a:t>:</a:t>
            </a:r>
            <a:r>
              <a:rPr lang="en-US" sz="1100" b="1" dirty="0" smtClean="0"/>
              <a:t> </a:t>
            </a:r>
            <a:r>
              <a:rPr lang="en-US" sz="1100" dirty="0" smtClean="0"/>
              <a:t>Give the right to the IOCs to operate Lebanon’s discoveries from a </a:t>
            </a:r>
          </a:p>
          <a:p>
            <a:pPr marL="285750" indent="-285750"/>
            <a:r>
              <a:rPr lang="en-US" sz="1100" dirty="0" smtClean="0"/>
              <a:t>           neighboring country, like Cyprus.</a:t>
            </a:r>
          </a:p>
          <a:p>
            <a:pPr marL="285750" indent="-285750">
              <a:buAutoNum type="romanUcPeriod" startAt="8"/>
            </a:pPr>
            <a:endParaRPr lang="en-US" sz="1200" dirty="0" smtClean="0"/>
          </a:p>
          <a:p>
            <a:pPr marL="285750" indent="-285750">
              <a:buAutoNum type="romanUcPeriod" startAt="9"/>
            </a:pPr>
            <a:r>
              <a:rPr lang="en-US" sz="1200" b="1" dirty="0" smtClean="0"/>
              <a:t>Social Programs: </a:t>
            </a:r>
            <a:r>
              <a:rPr lang="en-US" sz="1100" dirty="0" smtClean="0"/>
              <a:t>At their own cost, IOCs would need to commit to the development of certain social  projects in</a:t>
            </a:r>
          </a:p>
          <a:p>
            <a:pPr marL="285750" indent="-285750"/>
            <a:r>
              <a:rPr lang="en-US" sz="1100" dirty="0" smtClean="0"/>
              <a:t>         Lebanon, such as to build Hospitals, Schools, Roads, Etc…</a:t>
            </a:r>
          </a:p>
          <a:p>
            <a:pPr marL="285750" indent="-285750"/>
            <a:endParaRPr lang="en-US" sz="1100" dirty="0" smtClean="0"/>
          </a:p>
          <a:p>
            <a:pPr marL="285750" indent="-285750">
              <a:buAutoNum type="romanUcPeriod" startAt="10"/>
            </a:pPr>
            <a:r>
              <a:rPr lang="en-US" sz="1200" b="1" dirty="0" smtClean="0"/>
              <a:t>Less Power to the Petroleum Administration</a:t>
            </a:r>
            <a:r>
              <a:rPr lang="en-US" sz="1200" dirty="0" smtClean="0"/>
              <a:t>. Let the “PA” stay within its Regulatory duties, no Operation.</a:t>
            </a:r>
          </a:p>
          <a:p>
            <a:pPr marL="228600" indent="-228600" algn="justLow"/>
            <a:endParaRPr lang="en-US" sz="1200" dirty="0" smtClean="0"/>
          </a:p>
          <a:p>
            <a:pPr marL="228600" indent="-228600" algn="justLow"/>
            <a:r>
              <a:rPr lang="en-US" sz="1000" b="1" dirty="0" smtClean="0">
                <a:solidFill>
                  <a:srgbClr val="0070C0"/>
                </a:solidFill>
              </a:rPr>
              <a:t>Amendments to the Petroleum Law (132/10) could be done rather swiftly. The Parliament could convene on an “urgent session” to</a:t>
            </a:r>
          </a:p>
          <a:p>
            <a:pPr marL="228600" indent="-228600" algn="justLow"/>
            <a:r>
              <a:rPr lang="en-US" sz="1000" b="1" dirty="0" smtClean="0">
                <a:solidFill>
                  <a:srgbClr val="0070C0"/>
                </a:solidFill>
              </a:rPr>
              <a:t> make the changes. It could be done within 30 to 60 days and we could have the NOC up by year end, 2015.</a:t>
            </a:r>
            <a:endParaRPr lang="en-US" sz="1100" b="1" dirty="0" smtClean="0"/>
          </a:p>
          <a:p>
            <a:r>
              <a:rPr lang="en-US" sz="1400" b="1" dirty="0" smtClean="0">
                <a:solidFill>
                  <a:srgbClr val="C00000"/>
                </a:solidFill>
              </a:rPr>
              <a:t>               </a:t>
            </a:r>
          </a:p>
          <a:p>
            <a:endParaRPr lang="en-US" sz="1400" b="1" dirty="0" smtClean="0">
              <a:solidFill>
                <a:srgbClr val="C00000"/>
              </a:solidFill>
            </a:endParaRPr>
          </a:p>
          <a:p>
            <a:endParaRPr lang="en-US" sz="1400" b="1" dirty="0" smtClean="0">
              <a:solidFill>
                <a:srgbClr val="C00000"/>
              </a:solidFill>
            </a:endParaRPr>
          </a:p>
          <a:p>
            <a:endParaRPr lang="en-US" sz="1200" b="1" dirty="0" smtClean="0"/>
          </a:p>
          <a:p>
            <a:r>
              <a:rPr lang="en-US" sz="1200" b="1" dirty="0" smtClean="0"/>
              <a:t>    </a:t>
            </a:r>
          </a:p>
          <a:p>
            <a:endParaRPr lang="en-US" sz="1200" b="1" dirty="0" smtClean="0"/>
          </a:p>
          <a:p>
            <a:endParaRPr lang="en-US" sz="1200" b="1" dirty="0" smtClean="0"/>
          </a:p>
          <a:p>
            <a:endParaRPr lang="en-US" sz="1200" b="1" dirty="0" smtClean="0"/>
          </a:p>
          <a:p>
            <a:endParaRPr lang="en-US" sz="1200" b="1" dirty="0" smtClean="0"/>
          </a:p>
          <a:p>
            <a:endParaRPr lang="en-US" sz="1200" b="1" dirty="0" smtClean="0"/>
          </a:p>
          <a:p>
            <a:r>
              <a:rPr lang="en-US" sz="1200" b="1" dirty="0" smtClean="0"/>
              <a:t>																</a:t>
            </a:r>
            <a:endParaRPr lang="en-US" sz="1200" dirty="0" smtClean="0"/>
          </a:p>
          <a:p>
            <a:r>
              <a:rPr lang="en-US" sz="1200" b="1" dirty="0" smtClean="0"/>
              <a:t> </a:t>
            </a:r>
          </a:p>
          <a:p>
            <a:endParaRPr lang="en-US" sz="1200" dirty="0" smtClean="0"/>
          </a:p>
          <a:p>
            <a:endParaRPr lang="en-US" sz="1200" dirty="0" smtClean="0"/>
          </a:p>
          <a:p>
            <a:endParaRPr lang="en-US" sz="1200" dirty="0" smtClean="0"/>
          </a:p>
          <a:p>
            <a:endParaRPr lang="en-US" sz="1200" dirty="0" smtClean="0"/>
          </a:p>
        </p:txBody>
      </p:sp>
      <p:pic>
        <p:nvPicPr>
          <p:cNvPr id="3" name="Picture 2"/>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bwMode="auto">
          <a:xfrm>
            <a:off x="8316416" y="692696"/>
            <a:ext cx="566945" cy="936104"/>
          </a:xfrm>
          <a:prstGeom prst="rect">
            <a:avLst/>
          </a:prstGeom>
          <a:noFill/>
          <a:ln>
            <a:noFill/>
          </a:ln>
        </p:spPr>
      </p:pic>
    </p:spTree>
  </p:cSld>
  <p:clrMapOvr>
    <a:masterClrMapping/>
  </p:clrMapOvr>
  <p:transition spd="slow">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214281" y="6728"/>
            <a:ext cx="7958119" cy="68326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lgn="ctr"/>
            <a:endParaRPr lang="en-US" b="1" dirty="0" smtClean="0">
              <a:solidFill>
                <a:srgbClr val="0070C0"/>
              </a:solidFill>
            </a:endParaRPr>
          </a:p>
          <a:p>
            <a:pPr marL="342900" lvl="0" indent="-342900" algn="ctr"/>
            <a:endParaRPr lang="en-US" b="1" dirty="0" smtClean="0">
              <a:solidFill>
                <a:srgbClr val="0070C0"/>
              </a:solidFill>
            </a:endParaRPr>
          </a:p>
          <a:p>
            <a:pPr marL="342900" lvl="0" indent="-342900" algn="ctr"/>
            <a:endParaRPr lang="en-US" b="1" dirty="0" smtClean="0">
              <a:solidFill>
                <a:srgbClr val="0070C0"/>
              </a:solidFill>
            </a:endParaRPr>
          </a:p>
          <a:p>
            <a:pPr marL="342900" lvl="0" indent="-342900" algn="ctr"/>
            <a:r>
              <a:rPr lang="en-US" sz="1400" b="1" dirty="0" smtClean="0">
                <a:solidFill>
                  <a:srgbClr val="C00000"/>
                </a:solidFill>
              </a:rPr>
              <a:t> G.  Influence of foreign elements on Lebanon’s Oil &amp; Gas, in positive and negative ways:</a:t>
            </a:r>
          </a:p>
          <a:p>
            <a:r>
              <a:rPr lang="en-US" sz="1200" b="1" dirty="0" smtClean="0"/>
              <a:t>  	</a:t>
            </a:r>
          </a:p>
          <a:p>
            <a:r>
              <a:rPr lang="en-US" sz="1200" b="1" dirty="0" smtClean="0"/>
              <a:t>              -  Heavy reliance on foreign Consultants is (-) because it could threaten Lebanon’s National Security.</a:t>
            </a:r>
          </a:p>
          <a:p>
            <a:r>
              <a:rPr lang="en-US" sz="1200" b="1" dirty="0" smtClean="0"/>
              <a:t>                 And, </a:t>
            </a:r>
            <a:r>
              <a:rPr lang="en-US" sz="1200" dirty="0" smtClean="0"/>
              <a:t>it </a:t>
            </a:r>
            <a:r>
              <a:rPr lang="en-US" sz="1100" dirty="0" smtClean="0"/>
              <a:t>would only results in some experience (on need-to-know-basis) but at high cost and loss of identity.               </a:t>
            </a:r>
          </a:p>
          <a:p>
            <a:endParaRPr lang="en-US" sz="1200" b="1" dirty="0" smtClean="0"/>
          </a:p>
          <a:p>
            <a:r>
              <a:rPr lang="en-US" sz="1200" b="1" dirty="0" smtClean="0"/>
              <a:t>              -  Putting your eggs in one basket is (-) is as disastrous as inviting the bear to your vineyard.</a:t>
            </a:r>
          </a:p>
          <a:p>
            <a:r>
              <a:rPr lang="en-US" sz="1200" b="1" dirty="0" smtClean="0"/>
              <a:t>                  </a:t>
            </a:r>
            <a:r>
              <a:rPr lang="en-US" sz="1100" dirty="0" smtClean="0"/>
              <a:t>Signing an Agreement with a single foreign entity (NORWAY) could be damaging, if not illegal (Anti-trust laws). </a:t>
            </a:r>
          </a:p>
          <a:p>
            <a:endParaRPr lang="en-US" sz="1100" dirty="0" smtClean="0"/>
          </a:p>
          <a:p>
            <a:r>
              <a:rPr lang="en-US" sz="1100" dirty="0" smtClean="0"/>
              <a:t>              </a:t>
            </a:r>
            <a:r>
              <a:rPr lang="en-US" sz="1200" b="1" dirty="0" smtClean="0"/>
              <a:t> -  Russia, USA, Europe, Israel  and Speculators (-). </a:t>
            </a:r>
            <a:r>
              <a:rPr lang="en-US" sz="1000" dirty="0" smtClean="0"/>
              <a:t>This is because each has its own agenda but not necessarily</a:t>
            </a:r>
          </a:p>
          <a:p>
            <a:r>
              <a:rPr lang="en-US" sz="1000" dirty="0" smtClean="0"/>
              <a:t>                    within Lebanon’s best interest. The delays to drill for Oil &amp; Gas Offshore Lebanon would only benefit special interest groups.</a:t>
            </a:r>
            <a:endParaRPr lang="en-US" sz="1000" dirty="0" smtClean="0">
              <a:solidFill>
                <a:srgbClr val="FF0000"/>
              </a:solidFill>
            </a:endParaRPr>
          </a:p>
          <a:p>
            <a:endParaRPr lang="en-US" sz="1100" dirty="0" smtClean="0"/>
          </a:p>
          <a:p>
            <a:r>
              <a:rPr lang="en-US" sz="1100" dirty="0" smtClean="0"/>
              <a:t>               -  </a:t>
            </a:r>
            <a:r>
              <a:rPr lang="en-US" sz="1200" b="1" dirty="0" smtClean="0"/>
              <a:t>World’s Oil &amp; Gas Production Regulations and Quotas (+/-). </a:t>
            </a:r>
            <a:r>
              <a:rPr lang="en-US" sz="1100" dirty="0" smtClean="0"/>
              <a:t>Looking at Lebanon with mercy to pay its</a:t>
            </a:r>
          </a:p>
          <a:p>
            <a:r>
              <a:rPr lang="en-US" sz="1100" dirty="0" smtClean="0"/>
              <a:t>                  debt, or, we don’t need your Gas if you continue with lack of professionalism, deception and arrogance.</a:t>
            </a:r>
          </a:p>
          <a:p>
            <a:endParaRPr lang="en-US" sz="1200" b="1" dirty="0" smtClean="0"/>
          </a:p>
          <a:p>
            <a:r>
              <a:rPr lang="en-US" sz="1200" b="1" dirty="0" smtClean="0"/>
              <a:t>              -  Rally International Support (+). </a:t>
            </a:r>
            <a:r>
              <a:rPr lang="en-US" sz="1100" dirty="0" smtClean="0"/>
              <a:t>Let’s face it</a:t>
            </a:r>
            <a:r>
              <a:rPr lang="en-US" sz="1100" b="1" dirty="0" smtClean="0"/>
              <a:t>. </a:t>
            </a:r>
            <a:r>
              <a:rPr lang="en-US" sz="1100" dirty="0" smtClean="0"/>
              <a:t>The international community is concerned about the consequence </a:t>
            </a:r>
          </a:p>
          <a:p>
            <a:r>
              <a:rPr lang="en-US" sz="1100" dirty="0" smtClean="0"/>
              <a:t>                  of Dual-usage of Oil &amp; Gas Revenue in Lebanon, Commercial and Military.</a:t>
            </a:r>
          </a:p>
          <a:p>
            <a:endParaRPr lang="en-US" sz="1100" dirty="0" smtClean="0"/>
          </a:p>
          <a:p>
            <a:r>
              <a:rPr lang="en-US" sz="1200" b="1" dirty="0" smtClean="0"/>
              <a:t>              -  Domestic and Regional Conflicts, Exercise restraint (+).  </a:t>
            </a:r>
            <a:r>
              <a:rPr lang="en-US" sz="1100" dirty="0" smtClean="0"/>
              <a:t>In case of any doubt, Lebanon can easily operates</a:t>
            </a:r>
          </a:p>
          <a:p>
            <a:r>
              <a:rPr lang="en-US" sz="1100" dirty="0" smtClean="0"/>
              <a:t>                   offshore from a neighboring country.</a:t>
            </a:r>
          </a:p>
          <a:p>
            <a:endParaRPr lang="en-US" sz="1200" b="1" dirty="0" smtClean="0"/>
          </a:p>
          <a:p>
            <a:r>
              <a:rPr lang="en-US" sz="1200" b="1" dirty="0" smtClean="0"/>
              <a:t>              -  Join the world’s Congress of National Oil Companies (+).   </a:t>
            </a:r>
            <a:r>
              <a:rPr lang="en-US" sz="1200" b="1" dirty="0" smtClean="0">
                <a:solidFill>
                  <a:srgbClr val="C00000"/>
                </a:solidFill>
              </a:rPr>
              <a:t>Why?</a:t>
            </a:r>
          </a:p>
          <a:p>
            <a:endParaRPr lang="en-US" sz="1200" b="1" dirty="0" smtClean="0"/>
          </a:p>
          <a:p>
            <a:endParaRPr lang="en-US" sz="1200" b="1" dirty="0" smtClean="0"/>
          </a:p>
          <a:p>
            <a:r>
              <a:rPr lang="en-US" b="1" dirty="0" smtClean="0">
                <a:solidFill>
                  <a:srgbClr val="0070C0"/>
                </a:solidFill>
              </a:rPr>
              <a:t>     </a:t>
            </a:r>
          </a:p>
          <a:p>
            <a:r>
              <a:rPr lang="en-US" sz="1200" b="1" dirty="0" smtClean="0"/>
              <a:t>																</a:t>
            </a:r>
            <a:endParaRPr lang="en-US" sz="1200" dirty="0" smtClean="0"/>
          </a:p>
          <a:p>
            <a:r>
              <a:rPr lang="en-US" sz="1200" b="1" dirty="0" smtClean="0"/>
              <a:t> </a:t>
            </a:r>
          </a:p>
          <a:p>
            <a:endParaRPr lang="en-US" sz="1200" dirty="0" smtClean="0"/>
          </a:p>
          <a:p>
            <a:endParaRPr lang="en-US" sz="1200" dirty="0" smtClean="0"/>
          </a:p>
          <a:p>
            <a:endParaRPr lang="en-US" sz="1200" dirty="0" smtClean="0"/>
          </a:p>
          <a:p>
            <a:endParaRPr lang="en-US" sz="1200" dirty="0" smtClean="0"/>
          </a:p>
        </p:txBody>
      </p:sp>
      <p:pic>
        <p:nvPicPr>
          <p:cNvPr id="3" name="Picture 2"/>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bwMode="auto">
          <a:xfrm>
            <a:off x="8316416" y="692696"/>
            <a:ext cx="566945" cy="936104"/>
          </a:xfrm>
          <a:prstGeom prst="rect">
            <a:avLst/>
          </a:prstGeom>
          <a:noFill/>
          <a:ln>
            <a:noFill/>
          </a:ln>
        </p:spPr>
      </p:pic>
      <p:pic>
        <p:nvPicPr>
          <p:cNvPr id="1026" name="Picture 2" descr="C:\Users\petroserv\Desktop\World NOCs congress.jpg"/>
          <p:cNvPicPr>
            <a:picLocks noChangeAspect="1" noChangeArrowheads="1"/>
          </p:cNvPicPr>
          <p:nvPr/>
        </p:nvPicPr>
        <p:blipFill>
          <a:blip r:embed="rId3" cstate="print"/>
          <a:srcRect/>
          <a:stretch>
            <a:fillRect/>
          </a:stretch>
        </p:blipFill>
        <p:spPr bwMode="auto">
          <a:xfrm>
            <a:off x="2195736" y="4869160"/>
            <a:ext cx="4680520" cy="1872208"/>
          </a:xfrm>
          <a:prstGeom prst="rect">
            <a:avLst/>
          </a:prstGeom>
          <a:noFill/>
        </p:spPr>
      </p:pic>
    </p:spTree>
  </p:cSld>
  <p:clrMapOvr>
    <a:masterClrMapping/>
  </p:clrMapOvr>
  <p:transition spd="slow">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395536" y="-2945342"/>
            <a:ext cx="7776864" cy="123880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lgn="ctr"/>
            <a:endParaRPr lang="en-US" sz="2000" b="1" dirty="0" smtClean="0">
              <a:solidFill>
                <a:srgbClr val="C00000"/>
              </a:solidFill>
            </a:endParaRPr>
          </a:p>
          <a:p>
            <a:pPr marL="342900" lvl="0" indent="-342900" algn="ctr"/>
            <a:endParaRPr lang="en-US" sz="2000" b="1" dirty="0" smtClean="0">
              <a:solidFill>
                <a:srgbClr val="C00000"/>
              </a:solidFill>
            </a:endParaRPr>
          </a:p>
          <a:p>
            <a:pPr marL="342900" lvl="0" indent="-342900" algn="ctr"/>
            <a:endParaRPr lang="en-US" sz="2000" b="1" dirty="0" smtClean="0">
              <a:solidFill>
                <a:srgbClr val="C00000"/>
              </a:solidFill>
            </a:endParaRPr>
          </a:p>
          <a:p>
            <a:pPr marL="342900" lvl="0" indent="-342900" algn="ctr"/>
            <a:endParaRPr lang="en-US" sz="2000" b="1" dirty="0" smtClean="0">
              <a:solidFill>
                <a:srgbClr val="C00000"/>
              </a:solidFill>
            </a:endParaRPr>
          </a:p>
          <a:p>
            <a:pPr marL="342900" lvl="0" indent="-342900" algn="ctr"/>
            <a:endParaRPr lang="en-US" sz="2000" b="1" dirty="0" smtClean="0">
              <a:solidFill>
                <a:srgbClr val="C00000"/>
              </a:solidFill>
            </a:endParaRPr>
          </a:p>
          <a:p>
            <a:pPr marL="342900" lvl="0" indent="-342900" algn="ctr"/>
            <a:endParaRPr lang="en-US" sz="2000" b="1" dirty="0" smtClean="0">
              <a:solidFill>
                <a:srgbClr val="C00000"/>
              </a:solidFill>
            </a:endParaRPr>
          </a:p>
          <a:p>
            <a:pPr marL="342900" lvl="0" indent="-342900" algn="ctr"/>
            <a:endParaRPr lang="en-US" sz="2000" b="1" dirty="0" smtClean="0">
              <a:solidFill>
                <a:srgbClr val="C00000"/>
              </a:solidFill>
            </a:endParaRPr>
          </a:p>
          <a:p>
            <a:pPr marL="342900" lvl="0" indent="-342900" algn="ctr"/>
            <a:endParaRPr lang="en-US" sz="2000" b="1" dirty="0" smtClean="0">
              <a:solidFill>
                <a:srgbClr val="C00000"/>
              </a:solidFill>
            </a:endParaRPr>
          </a:p>
          <a:p>
            <a:pPr marL="342900" lvl="0" indent="-342900" algn="ctr"/>
            <a:endParaRPr lang="en-US" sz="2000" b="1" dirty="0" smtClean="0">
              <a:solidFill>
                <a:srgbClr val="C00000"/>
              </a:solidFill>
            </a:endParaRPr>
          </a:p>
          <a:p>
            <a:pPr marL="342900" lvl="0" indent="-342900" algn="ctr"/>
            <a:endParaRPr lang="en-US" sz="2000" b="1" dirty="0" smtClean="0">
              <a:solidFill>
                <a:srgbClr val="C00000"/>
              </a:solidFill>
            </a:endParaRPr>
          </a:p>
          <a:p>
            <a:pPr marL="342900" lvl="0" indent="-342900" algn="ctr"/>
            <a:endParaRPr lang="en-US" sz="2000" b="1" dirty="0" smtClean="0">
              <a:solidFill>
                <a:srgbClr val="C00000"/>
              </a:solidFill>
            </a:endParaRPr>
          </a:p>
          <a:p>
            <a:pPr marL="342900" lvl="0" indent="-342900" algn="ctr"/>
            <a:endParaRPr lang="en-US" sz="2000" b="1" dirty="0" smtClean="0">
              <a:solidFill>
                <a:srgbClr val="C00000"/>
              </a:solidFill>
            </a:endParaRPr>
          </a:p>
          <a:p>
            <a:pPr marL="342900" lvl="0" indent="-342900" algn="ctr"/>
            <a:r>
              <a:rPr lang="en-US" sz="2000" b="1" dirty="0" smtClean="0">
                <a:solidFill>
                  <a:srgbClr val="C00000"/>
                </a:solidFill>
              </a:rPr>
              <a:t>H.  Deep-Water Exploration Outlook</a:t>
            </a:r>
            <a:endParaRPr lang="en-US" sz="2000" b="1" dirty="0" smtClean="0"/>
          </a:p>
          <a:p>
            <a:pPr marL="342900" lvl="0" indent="-342900" algn="ctr"/>
            <a:r>
              <a:rPr lang="en-US" sz="1200" b="1" dirty="0" smtClean="0"/>
              <a:t>	</a:t>
            </a:r>
            <a:endParaRPr lang="en-US" sz="1100" b="1" dirty="0" smtClean="0"/>
          </a:p>
          <a:p>
            <a:pPr marL="228600" indent="-228600">
              <a:buAutoNum type="arabicPeriod"/>
            </a:pPr>
            <a:r>
              <a:rPr lang="en-US" sz="1100" b="1" dirty="0" smtClean="0"/>
              <a:t>Oil Prices</a:t>
            </a:r>
            <a:r>
              <a:rPr lang="en-US" sz="1100" dirty="0" smtClean="0"/>
              <a:t>, fallen by 40% to around $ 60/barrel;</a:t>
            </a:r>
          </a:p>
          <a:p>
            <a:pPr marL="228600" indent="-228600"/>
            <a:r>
              <a:rPr lang="en-US" sz="1100" dirty="0" smtClean="0"/>
              <a:t>	WTI (Texas) Crude is selling in the open market in USA at about 10% discount, or $ 54/barrel.</a:t>
            </a:r>
          </a:p>
          <a:p>
            <a:pPr marL="228600" indent="-228600"/>
            <a:endParaRPr lang="en-US" sz="1100" dirty="0" smtClean="0"/>
          </a:p>
          <a:p>
            <a:pPr marL="228600" indent="-228600">
              <a:buAutoNum type="arabicPeriod" startAt="2"/>
            </a:pPr>
            <a:r>
              <a:rPr lang="en-US" sz="1100" b="1" dirty="0" smtClean="0"/>
              <a:t>Natural Gas Prices</a:t>
            </a:r>
            <a:r>
              <a:rPr lang="en-US" sz="1100" dirty="0" smtClean="0"/>
              <a:t>, 2014 to present time.</a:t>
            </a:r>
          </a:p>
          <a:p>
            <a:pPr marL="228600" indent="-228600"/>
            <a:r>
              <a:rPr lang="en-US" sz="1100" dirty="0" smtClean="0"/>
              <a:t>       a. USA: $ 2.75/mcf (million BTU), a drop by 25%</a:t>
            </a:r>
          </a:p>
          <a:p>
            <a:pPr marL="228600" indent="-228600"/>
            <a:r>
              <a:rPr lang="en-US" sz="1100" dirty="0" smtClean="0"/>
              <a:t>       b. Europe: $ 8.50/mcf, a drop by 25%.</a:t>
            </a:r>
          </a:p>
          <a:p>
            <a:pPr marL="228600" indent="-228600"/>
            <a:endParaRPr lang="en-US" sz="1100" dirty="0" smtClean="0"/>
          </a:p>
          <a:p>
            <a:pPr marL="228600" indent="-228600">
              <a:buAutoNum type="arabicPeriod" startAt="3"/>
            </a:pPr>
            <a:r>
              <a:rPr lang="en-US" sz="1100" b="1" dirty="0" smtClean="0"/>
              <a:t>Demand and Supply</a:t>
            </a:r>
            <a:r>
              <a:rPr lang="en-US" sz="1100" dirty="0" smtClean="0"/>
              <a:t>.</a:t>
            </a:r>
          </a:p>
          <a:p>
            <a:pPr marL="228600" indent="-228600"/>
            <a:r>
              <a:rPr lang="en-US" sz="1100" dirty="0" smtClean="0"/>
              <a:t>	Oil &amp; Gas demand is on the increase with no shortage in Oil &amp; Gas supplies in the foreseeable future.</a:t>
            </a:r>
          </a:p>
          <a:p>
            <a:pPr marL="228600" indent="-228600"/>
            <a:r>
              <a:rPr lang="en-US" sz="1100" dirty="0" smtClean="0"/>
              <a:t>	Oil &amp; Gas prices to remain the same over next 2 to 3 years.</a:t>
            </a:r>
          </a:p>
          <a:p>
            <a:pPr marL="228600" indent="-228600"/>
            <a:r>
              <a:rPr lang="en-US" sz="1100" dirty="0" smtClean="0"/>
              <a:t>	</a:t>
            </a:r>
          </a:p>
          <a:p>
            <a:pPr marL="228600" indent="-228600"/>
            <a:r>
              <a:rPr lang="en-US" sz="1100" dirty="0" smtClean="0"/>
              <a:t>	A significant change in Oil prices, if any, would be caused by two black-swan variables:</a:t>
            </a:r>
          </a:p>
          <a:p>
            <a:pPr marL="228600" indent="-228600"/>
            <a:r>
              <a:rPr lang="en-US" sz="1100" dirty="0" smtClean="0"/>
              <a:t>	a.  A serious regional conflict, war, in the Middle East; and,</a:t>
            </a:r>
          </a:p>
          <a:p>
            <a:pPr marL="228600" indent="-228600"/>
            <a:r>
              <a:rPr lang="en-US" sz="1100" dirty="0" smtClean="0"/>
              <a:t>	b. The greed of speculators and predators.</a:t>
            </a:r>
          </a:p>
          <a:p>
            <a:pPr marL="228600" indent="-228600"/>
            <a:endParaRPr lang="en-US" sz="1100" dirty="0" smtClean="0"/>
          </a:p>
          <a:p>
            <a:pPr marL="228600" indent="-228600">
              <a:buAutoNum type="arabicPeriod" startAt="4"/>
            </a:pPr>
            <a:r>
              <a:rPr lang="en-US" sz="1100" b="1" dirty="0" smtClean="0"/>
              <a:t>Lower Oil prices </a:t>
            </a:r>
            <a:r>
              <a:rPr lang="en-US" sz="1100" dirty="0" smtClean="0"/>
              <a:t>has greatly contributed to the slow activities in Deep Water Exploration, true.</a:t>
            </a:r>
          </a:p>
          <a:p>
            <a:pPr marL="228600" indent="-228600"/>
            <a:r>
              <a:rPr lang="en-US" sz="1100" dirty="0" smtClean="0"/>
              <a:t>	However, Deep water will not be ignored because of the major discoveries, on global scale, last several years.</a:t>
            </a:r>
          </a:p>
          <a:p>
            <a:pPr marL="228600" indent="-228600"/>
            <a:endParaRPr lang="en-US" sz="1100" dirty="0" smtClean="0"/>
          </a:p>
          <a:p>
            <a:pPr marL="228600" lvl="0" indent="-228600"/>
            <a:r>
              <a:rPr lang="en-US" sz="1100" b="1" dirty="0" smtClean="0"/>
              <a:t>5.    Gas Field financial tip. </a:t>
            </a:r>
            <a:r>
              <a:rPr lang="en-US" sz="1100" dirty="0" smtClean="0"/>
              <a:t>The more wells the IOCs drill in deep water Offshore Lebanon to develop the same Gas Field the less the ROI (Return on Investment) would be. A financial evaluation on a 3tcf Gas field shows that the ROI is at “15 to 1” if one consortium of IOCs drills 2 to 3 wells while it is 8 to 1 if 5 wells are drilled.</a:t>
            </a:r>
          </a:p>
          <a:p>
            <a:pPr marL="228600" indent="-228600"/>
            <a:endParaRPr lang="en-US" sz="1100" dirty="0" smtClean="0"/>
          </a:p>
          <a:p>
            <a:pPr marL="228600" indent="-228600"/>
            <a:r>
              <a:rPr lang="en-US" sz="1100" b="1" dirty="0" smtClean="0"/>
              <a:t>6.    Deep-Water Exploration is  on the down-swing </a:t>
            </a:r>
            <a:r>
              <a:rPr lang="en-US" sz="1100" dirty="0" smtClean="0"/>
              <a:t>now and for 3 more years. The transformation, from peak (in 2012/ 2013) to trough, has given rise to less cost to drill, more Offshore Rigs available to hire and better technology to yield Efficiency to Completion time and less Wells drilled to Production. Thus, the cost of Drilling and Operation in Deep Waters is way down, by over 25%. And, this would improve the Return On Investment (ROI) to the IOCs and Lebanon.</a:t>
            </a:r>
          </a:p>
          <a:p>
            <a:pPr marL="228600" indent="-228600"/>
            <a:endParaRPr lang="en-US" sz="1100" dirty="0" smtClean="0"/>
          </a:p>
          <a:p>
            <a:pPr marL="228600" indent="-228600"/>
            <a:r>
              <a:rPr lang="en-US" sz="1100" b="1" dirty="0" smtClean="0"/>
              <a:t>Consequently</a:t>
            </a:r>
            <a:r>
              <a:rPr lang="en-US" sz="1100" dirty="0" smtClean="0"/>
              <a:t>, Deep Water Exploration will stay with us and this industry will grow strong. The Mediterranean Sea and </a:t>
            </a:r>
          </a:p>
          <a:p>
            <a:pPr marL="228600" indent="-228600"/>
            <a:r>
              <a:rPr lang="en-US" sz="1100" dirty="0" smtClean="0"/>
              <a:t>other Basins have been hunted. However, investment would be selective and tend to find its way to more stable region(s).</a:t>
            </a:r>
          </a:p>
          <a:p>
            <a:pPr marL="228600" indent="-228600"/>
            <a:endParaRPr lang="en-US" sz="1100" dirty="0" smtClean="0"/>
          </a:p>
          <a:p>
            <a:pPr marL="228600" indent="-228600" algn="just"/>
            <a:r>
              <a:rPr lang="en-US" sz="1100" b="1" dirty="0" smtClean="0">
                <a:solidFill>
                  <a:srgbClr val="0070C0"/>
                </a:solidFill>
              </a:rPr>
              <a:t>And so, </a:t>
            </a:r>
            <a:r>
              <a:rPr lang="en-US" sz="1000" b="1" dirty="0" smtClean="0">
                <a:solidFill>
                  <a:srgbClr val="FF0000"/>
                </a:solidFill>
              </a:rPr>
              <a:t>NOW</a:t>
            </a:r>
            <a:r>
              <a:rPr lang="en-US" sz="1000" b="1" dirty="0" smtClean="0">
                <a:solidFill>
                  <a:srgbClr val="0070C0"/>
                </a:solidFill>
              </a:rPr>
              <a:t> is the perfect time for Lebanon to move forward on the present opportunity to establish our NOC to drill</a:t>
            </a:r>
          </a:p>
          <a:p>
            <a:pPr marL="228600" indent="-228600" algn="just"/>
            <a:r>
              <a:rPr lang="en-US" sz="1000" b="1" dirty="0" smtClean="0">
                <a:solidFill>
                  <a:srgbClr val="0070C0"/>
                </a:solidFill>
              </a:rPr>
              <a:t>Offshore, to benefit from the lower Drilling Cost and to reach for higher Natural Gas prices in 3 years, by 2018. </a:t>
            </a:r>
          </a:p>
          <a:p>
            <a:pPr marL="228600" indent="-228600"/>
            <a:r>
              <a:rPr lang="en-US" sz="1100" dirty="0" smtClean="0"/>
              <a:t>	</a:t>
            </a:r>
          </a:p>
          <a:p>
            <a:pPr marL="228600" indent="-228600"/>
            <a:r>
              <a:rPr lang="en-US" sz="1100" dirty="0" smtClean="0"/>
              <a:t>        </a:t>
            </a:r>
          </a:p>
          <a:p>
            <a:pPr marL="228600" indent="-228600"/>
            <a:endParaRPr lang="en-US" sz="1100" dirty="0" smtClean="0"/>
          </a:p>
          <a:p>
            <a:pPr marL="228600" indent="-228600"/>
            <a:r>
              <a:rPr lang="en-US" sz="1100" dirty="0" smtClean="0"/>
              <a:t>	</a:t>
            </a:r>
            <a:endParaRPr lang="en-US" sz="1200" b="1" dirty="0" smtClean="0"/>
          </a:p>
          <a:p>
            <a:r>
              <a:rPr lang="en-US" b="1" dirty="0" smtClean="0">
                <a:solidFill>
                  <a:srgbClr val="0070C0"/>
                </a:solidFill>
              </a:rPr>
              <a:t>     </a:t>
            </a:r>
          </a:p>
          <a:p>
            <a:endParaRPr lang="en-US" b="1" dirty="0" smtClean="0">
              <a:solidFill>
                <a:srgbClr val="0070C0"/>
              </a:solidFill>
            </a:endParaRPr>
          </a:p>
          <a:p>
            <a:r>
              <a:rPr lang="en-US" sz="1200" b="1" dirty="0" smtClean="0"/>
              <a:t>																</a:t>
            </a:r>
            <a:endParaRPr lang="en-US" sz="1200" dirty="0" smtClean="0"/>
          </a:p>
          <a:p>
            <a:r>
              <a:rPr lang="en-US" sz="1200" b="1" dirty="0" smtClean="0"/>
              <a:t> </a:t>
            </a:r>
          </a:p>
          <a:p>
            <a:endParaRPr lang="en-US" sz="1200" dirty="0" smtClean="0"/>
          </a:p>
          <a:p>
            <a:endParaRPr lang="en-US" sz="1200" dirty="0" smtClean="0"/>
          </a:p>
          <a:p>
            <a:endParaRPr lang="en-US" sz="1200" dirty="0" smtClean="0"/>
          </a:p>
          <a:p>
            <a:endParaRPr lang="en-US" sz="1200" dirty="0" smtClean="0"/>
          </a:p>
        </p:txBody>
      </p:sp>
      <p:pic>
        <p:nvPicPr>
          <p:cNvPr id="3" name="Picture 2"/>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bwMode="auto">
          <a:xfrm>
            <a:off x="8316416" y="692696"/>
            <a:ext cx="566945" cy="936104"/>
          </a:xfrm>
          <a:prstGeom prst="rect">
            <a:avLst/>
          </a:prstGeom>
          <a:noFill/>
          <a:ln>
            <a:noFill/>
          </a:ln>
        </p:spPr>
      </p:pic>
    </p:spTree>
  </p:cSld>
  <p:clrMapOvr>
    <a:masterClrMapping/>
  </p:clrMapOvr>
  <p:transition spd="slow">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395536" y="330826"/>
            <a:ext cx="7776864" cy="102335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lgn="ctr"/>
            <a:endParaRPr lang="en-US" b="1" dirty="0" smtClean="0">
              <a:solidFill>
                <a:srgbClr val="C00000"/>
              </a:solidFill>
            </a:endParaRPr>
          </a:p>
          <a:p>
            <a:pPr marL="342900" lvl="0" indent="-342900" algn="ctr"/>
            <a:r>
              <a:rPr lang="en-US" sz="1400" b="1" dirty="0" smtClean="0">
                <a:solidFill>
                  <a:srgbClr val="C00000"/>
                </a:solidFill>
              </a:rPr>
              <a:t>I.  We promise you, the Citizens and the New Oil &amp; Gas Generation of Lebanon</a:t>
            </a:r>
            <a:endParaRPr lang="en-US" sz="1400" b="1" dirty="0" smtClean="0"/>
          </a:p>
          <a:p>
            <a:pPr marL="342900" lvl="0" indent="-342900" algn="ctr"/>
            <a:endParaRPr lang="en-US" sz="1200" b="1" dirty="0" smtClean="0"/>
          </a:p>
          <a:p>
            <a:pPr marL="228600" indent="-228600"/>
            <a:r>
              <a:rPr lang="en-US" sz="1100" dirty="0" smtClean="0"/>
              <a:t>That our team is reliable and is in a position to help deliver the following:</a:t>
            </a:r>
          </a:p>
          <a:p>
            <a:pPr marL="228600" indent="-228600"/>
            <a:endParaRPr lang="en-US" sz="1100" dirty="0" smtClean="0"/>
          </a:p>
          <a:p>
            <a:pPr marL="228600" indent="-228600">
              <a:buAutoNum type="arabicPeriod"/>
            </a:pPr>
            <a:r>
              <a:rPr lang="en-US" sz="1100" dirty="0" smtClean="0"/>
              <a:t>To co-establish and to co-govern a vibrant National Oil Company (NOC) that is independent and non-political, just like Lebanon’s Army and the Central Bank. This is because Lebanon’s Oil &amp; Gas wealth is for all Lebanese, no exception. It is our opinion that the NOC managed by Experts with years of hands-on experience, </a:t>
            </a:r>
            <a:r>
              <a:rPr lang="en-US" sz="1100" b="1" dirty="0" smtClean="0">
                <a:solidFill>
                  <a:srgbClr val="C00000"/>
                </a:solidFill>
              </a:rPr>
              <a:t>NOT</a:t>
            </a:r>
            <a:r>
              <a:rPr lang="en-US" sz="1100" dirty="0" smtClean="0"/>
              <a:t> Trainees, is the best solution to unlock Lebanon’s HydroCarbon potentials.</a:t>
            </a:r>
          </a:p>
          <a:p>
            <a:pPr marL="228600" indent="-228600">
              <a:buAutoNum type="arabicPeriod"/>
            </a:pPr>
            <a:endParaRPr lang="en-US" sz="1100" dirty="0" smtClean="0"/>
          </a:p>
          <a:p>
            <a:pPr marL="228600" indent="-228600">
              <a:buAutoNum type="arabicPeriod"/>
            </a:pPr>
            <a:r>
              <a:rPr lang="en-US" sz="1100" dirty="0" smtClean="0"/>
              <a:t>To qualify the NOC, financially and technically, to operate and to drill Offshore or Onshore within </a:t>
            </a:r>
            <a:r>
              <a:rPr lang="en-US" sz="1100" b="1" dirty="0" smtClean="0">
                <a:solidFill>
                  <a:srgbClr val="C00000"/>
                </a:solidFill>
              </a:rPr>
              <a:t>Three (3) years</a:t>
            </a:r>
            <a:r>
              <a:rPr lang="en-US" sz="1100" dirty="0" smtClean="0"/>
              <a:t>.</a:t>
            </a:r>
          </a:p>
          <a:p>
            <a:pPr marL="228600" indent="-228600">
              <a:buAutoNum type="arabicPeriod"/>
            </a:pPr>
            <a:endParaRPr lang="en-US" sz="1100" dirty="0" smtClean="0"/>
          </a:p>
          <a:p>
            <a:pPr marL="228600" indent="-228600">
              <a:buAutoNum type="arabicPeriod"/>
            </a:pPr>
            <a:r>
              <a:rPr lang="en-US" sz="1100" dirty="0" smtClean="0"/>
              <a:t>Within </a:t>
            </a:r>
            <a:r>
              <a:rPr lang="en-US" sz="1100" b="1" dirty="0" smtClean="0">
                <a:solidFill>
                  <a:srgbClr val="C00000"/>
                </a:solidFill>
              </a:rPr>
              <a:t>Two (2) years </a:t>
            </a:r>
            <a:r>
              <a:rPr lang="en-US" sz="1100" dirty="0" smtClean="0"/>
              <a:t>from date of its establishment, to hire and train One Hundred (100) University - Oil &amp; Gas graduates (all Lebanese) to work for the NOC. Thus, the policy of Inclusivity.</a:t>
            </a:r>
          </a:p>
          <a:p>
            <a:pPr marL="228600" indent="-228600">
              <a:buAutoNum type="arabicPeriod"/>
            </a:pPr>
            <a:endParaRPr lang="en-US" sz="1100" dirty="0" smtClean="0"/>
          </a:p>
          <a:p>
            <a:pPr marL="228600" indent="-228600">
              <a:buAutoNum type="arabicPeriod"/>
            </a:pPr>
            <a:r>
              <a:rPr lang="en-US" sz="1100" dirty="0" smtClean="0"/>
              <a:t>To discover commercially viable quantity of Natural Gas, Offshore or Onshore, </a:t>
            </a:r>
            <a:r>
              <a:rPr lang="en-US" sz="1100" b="1" dirty="0" smtClean="0">
                <a:solidFill>
                  <a:srgbClr val="C00000"/>
                </a:solidFill>
              </a:rPr>
              <a:t>by year 2018 and not by 2022;</a:t>
            </a:r>
            <a:endParaRPr lang="en-US" sz="1200" b="1" dirty="0" smtClean="0">
              <a:solidFill>
                <a:srgbClr val="C00000"/>
              </a:solidFill>
            </a:endParaRPr>
          </a:p>
          <a:p>
            <a:pPr marL="228600" indent="-228600">
              <a:buAutoNum type="arabicPeriod"/>
            </a:pPr>
            <a:endParaRPr lang="en-US" sz="1100" dirty="0" smtClean="0"/>
          </a:p>
          <a:p>
            <a:pPr marL="228600" indent="-228600">
              <a:buAutoNum type="arabicPeriod"/>
            </a:pPr>
            <a:r>
              <a:rPr lang="en-US" sz="1100" dirty="0" smtClean="0"/>
              <a:t>To give Lebanon an NOC it deserves and the necessary exposure to help it enter into the World’s Congress of National Oil Companies.</a:t>
            </a:r>
          </a:p>
          <a:p>
            <a:pPr marL="228600" indent="-228600">
              <a:buAutoNum type="arabicPeriod"/>
            </a:pPr>
            <a:endParaRPr lang="en-US" sz="1100" dirty="0" smtClean="0"/>
          </a:p>
          <a:p>
            <a:pPr marL="228600" indent="-228600">
              <a:buAutoNum type="arabicPeriod"/>
            </a:pPr>
            <a:r>
              <a:rPr lang="en-US" sz="1100" dirty="0" smtClean="0"/>
              <a:t>To adopt a policy of Inclusivity so many Lebanese could participate and/or benefit from the NOC, in one form or another.</a:t>
            </a:r>
          </a:p>
          <a:p>
            <a:pPr marL="228600" indent="-228600">
              <a:buAutoNum type="arabicPeriod"/>
            </a:pPr>
            <a:endParaRPr lang="en-US" sz="1100" dirty="0" smtClean="0"/>
          </a:p>
          <a:p>
            <a:pPr marL="228600" indent="-228600">
              <a:buAutoNum type="arabicPeriod"/>
            </a:pPr>
            <a:r>
              <a:rPr lang="en-US" sz="1100" dirty="0" smtClean="0"/>
              <a:t>To rally international support so we can Explore for Oil &amp; Gas Offshore Lebanon without problems with its neighbors;</a:t>
            </a:r>
          </a:p>
          <a:p>
            <a:pPr marL="228600" indent="-228600">
              <a:buAutoNum type="arabicPeriod"/>
            </a:pPr>
            <a:endParaRPr lang="en-US" sz="1100" dirty="0" smtClean="0"/>
          </a:p>
          <a:p>
            <a:pPr marL="228600" indent="-228600">
              <a:buAutoNum type="arabicPeriod"/>
            </a:pPr>
            <a:r>
              <a:rPr lang="en-US" sz="1100" dirty="0" smtClean="0"/>
              <a:t>To work with passion and integrity for the best interest of Lebanon, then the individuals, and to bring God’s Blessings closer to Lebanon in the hope to unit the country rather than the “Curse” of the status-quo of division and despair.</a:t>
            </a:r>
          </a:p>
          <a:p>
            <a:pPr marL="228600" indent="-228600">
              <a:buAutoNum type="arabicPeriod"/>
            </a:pPr>
            <a:endParaRPr lang="en-US" sz="1100" dirty="0" smtClean="0"/>
          </a:p>
          <a:p>
            <a:pPr marL="228600" indent="-228600"/>
            <a:r>
              <a:rPr lang="en-US" sz="1100" b="1" dirty="0" smtClean="0"/>
              <a:t>However, for this noble and patriotic objectives be a reality, we would need:</a:t>
            </a:r>
          </a:p>
          <a:p>
            <a:pPr marL="228600" indent="-228600">
              <a:buFontTx/>
              <a:buChar char="-"/>
            </a:pPr>
            <a:r>
              <a:rPr lang="en-US" sz="1100" dirty="0" smtClean="0"/>
              <a:t>To understand that Lebanon’s Institutional Capacity is healthy and to work with an industry model that is suitable;</a:t>
            </a:r>
          </a:p>
          <a:p>
            <a:pPr marL="228600" indent="-228600">
              <a:buFontTx/>
              <a:buChar char="-"/>
            </a:pPr>
            <a:endParaRPr lang="en-US" sz="1100" dirty="0" smtClean="0"/>
          </a:p>
          <a:p>
            <a:pPr marL="228600" indent="-228600">
              <a:buFontTx/>
              <a:buChar char="-"/>
            </a:pPr>
            <a:r>
              <a:rPr lang="en-US" sz="1100" dirty="0" smtClean="0"/>
              <a:t>The support by all political parties in Lebanon to stop wasting time and to establish the NOC before end of this year; </a:t>
            </a:r>
          </a:p>
          <a:p>
            <a:pPr marL="228600" indent="-228600"/>
            <a:endParaRPr lang="en-US" sz="1100" dirty="0" smtClean="0"/>
          </a:p>
          <a:p>
            <a:pPr marL="228600" indent="-228600">
              <a:buFontTx/>
              <a:buChar char="-"/>
            </a:pPr>
            <a:r>
              <a:rPr lang="en-US" sz="1100" dirty="0" smtClean="0"/>
              <a:t>For the Petroleum Administration (LPA) to preserve and clench to its regulatory duties and be patient; and,</a:t>
            </a:r>
          </a:p>
          <a:p>
            <a:pPr marL="228600" indent="-228600"/>
            <a:endParaRPr lang="en-US" sz="1100" dirty="0" smtClean="0"/>
          </a:p>
          <a:p>
            <a:pPr marL="228600" indent="-228600">
              <a:buFontTx/>
              <a:buChar char="-"/>
            </a:pPr>
            <a:r>
              <a:rPr lang="en-US" sz="1100" dirty="0" smtClean="0"/>
              <a:t>Last, but not least, the necessary funds (Initial Capitalization), which can be easily raised once the NOC is established.</a:t>
            </a:r>
          </a:p>
          <a:p>
            <a:pPr marL="228600" indent="-228600">
              <a:buFontTx/>
              <a:buChar char="-"/>
            </a:pPr>
            <a:endParaRPr lang="en-US" sz="1100" dirty="0" smtClean="0"/>
          </a:p>
          <a:p>
            <a:pPr marL="228600" indent="-228600">
              <a:buAutoNum type="arabicPeriod"/>
            </a:pPr>
            <a:endParaRPr lang="en-US" sz="1100" dirty="0" smtClean="0"/>
          </a:p>
          <a:p>
            <a:pPr marL="228600" indent="-228600">
              <a:buAutoNum type="arabicPeriod"/>
            </a:pPr>
            <a:endParaRPr lang="en-US" sz="1100" dirty="0" smtClean="0"/>
          </a:p>
          <a:p>
            <a:pPr marL="228600" indent="-228600">
              <a:buAutoNum type="arabicPeriod"/>
            </a:pPr>
            <a:endParaRPr lang="en-US" sz="1100" dirty="0" smtClean="0"/>
          </a:p>
          <a:p>
            <a:pPr marL="228600" indent="-228600">
              <a:buAutoNum type="arabicPeriod"/>
            </a:pPr>
            <a:endParaRPr lang="en-US" sz="1100" dirty="0" smtClean="0"/>
          </a:p>
          <a:p>
            <a:pPr marL="228600" indent="-228600">
              <a:buAutoNum type="arabicPeriod"/>
            </a:pPr>
            <a:endParaRPr lang="en-US" sz="1100" dirty="0" smtClean="0"/>
          </a:p>
          <a:p>
            <a:pPr marL="228600" indent="-228600">
              <a:buAutoNum type="arabicPeriod"/>
            </a:pPr>
            <a:endParaRPr lang="en-US" sz="1100" dirty="0" smtClean="0"/>
          </a:p>
          <a:p>
            <a:pPr marL="228600" indent="-228600"/>
            <a:endParaRPr lang="en-US" sz="1100" dirty="0" smtClean="0"/>
          </a:p>
          <a:p>
            <a:pPr marL="228600" indent="-228600"/>
            <a:r>
              <a:rPr lang="en-US" sz="1100" dirty="0" smtClean="0"/>
              <a:t>	</a:t>
            </a:r>
          </a:p>
          <a:p>
            <a:pPr marL="228600" indent="-228600"/>
            <a:r>
              <a:rPr lang="en-US" sz="1100" dirty="0" smtClean="0"/>
              <a:t>        </a:t>
            </a:r>
          </a:p>
          <a:p>
            <a:pPr marL="228600" indent="-228600"/>
            <a:endParaRPr lang="en-US" sz="1100" dirty="0" smtClean="0"/>
          </a:p>
          <a:p>
            <a:pPr marL="228600" indent="-228600"/>
            <a:r>
              <a:rPr lang="en-US" sz="1100" dirty="0" smtClean="0"/>
              <a:t>	</a:t>
            </a:r>
            <a:endParaRPr lang="en-US" sz="1200" b="1" dirty="0" smtClean="0"/>
          </a:p>
          <a:p>
            <a:r>
              <a:rPr lang="en-US" b="1" dirty="0" smtClean="0">
                <a:solidFill>
                  <a:srgbClr val="0070C0"/>
                </a:solidFill>
              </a:rPr>
              <a:t>     </a:t>
            </a:r>
          </a:p>
          <a:p>
            <a:endParaRPr lang="en-US" b="1" dirty="0" smtClean="0">
              <a:solidFill>
                <a:srgbClr val="0070C0"/>
              </a:solidFill>
            </a:endParaRPr>
          </a:p>
          <a:p>
            <a:r>
              <a:rPr lang="en-US" sz="1200" b="1" dirty="0" smtClean="0"/>
              <a:t>																</a:t>
            </a:r>
            <a:endParaRPr lang="en-US" sz="1200" dirty="0" smtClean="0"/>
          </a:p>
          <a:p>
            <a:r>
              <a:rPr lang="en-US" sz="1200" b="1" dirty="0" smtClean="0"/>
              <a:t> </a:t>
            </a:r>
          </a:p>
          <a:p>
            <a:endParaRPr lang="en-US" sz="1200" dirty="0" smtClean="0"/>
          </a:p>
          <a:p>
            <a:endParaRPr lang="en-US" sz="1200" dirty="0" smtClean="0"/>
          </a:p>
          <a:p>
            <a:endParaRPr lang="en-US" sz="1200" dirty="0" smtClean="0"/>
          </a:p>
          <a:p>
            <a:endParaRPr lang="en-US" sz="1200" dirty="0" smtClean="0"/>
          </a:p>
        </p:txBody>
      </p:sp>
      <p:pic>
        <p:nvPicPr>
          <p:cNvPr id="3" name="Picture 2"/>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bwMode="auto">
          <a:xfrm>
            <a:off x="8316416" y="692696"/>
            <a:ext cx="566945" cy="936104"/>
          </a:xfrm>
          <a:prstGeom prst="rect">
            <a:avLst/>
          </a:prstGeom>
          <a:noFill/>
          <a:ln>
            <a:noFill/>
          </a:ln>
        </p:spPr>
      </p:pic>
    </p:spTree>
  </p:cSld>
  <p:clrMapOvr>
    <a:masterClrMapping/>
  </p:clrMapOvr>
  <p:transition spd="slow">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395536" y="1702296"/>
            <a:ext cx="7776864" cy="59554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indent="-228600" algn="ctr"/>
            <a:endParaRPr lang="en-US" sz="2800" b="1" dirty="0" smtClean="0"/>
          </a:p>
          <a:p>
            <a:pPr marL="228600" indent="-228600" algn="ctr"/>
            <a:r>
              <a:rPr lang="en-US" sz="2800" b="1" dirty="0" smtClean="0"/>
              <a:t> </a:t>
            </a:r>
          </a:p>
          <a:p>
            <a:pPr marL="228600" indent="-228600" algn="ctr"/>
            <a:r>
              <a:rPr lang="en-US" sz="2400" b="1" dirty="0" smtClean="0">
                <a:solidFill>
                  <a:srgbClr val="0070C0"/>
                </a:solidFill>
              </a:rPr>
              <a:t>The Licensing-Round business strategy is not the only contractual option for Lebanon to commence with our Oil &amp; Gas business.</a:t>
            </a:r>
          </a:p>
          <a:p>
            <a:pPr marL="228600" indent="-228600">
              <a:buAutoNum type="arabicPeriod"/>
            </a:pPr>
            <a:endParaRPr lang="en-US" sz="1100" dirty="0" smtClean="0"/>
          </a:p>
          <a:p>
            <a:pPr marL="228600" indent="-228600">
              <a:buAutoNum type="arabicPeriod"/>
            </a:pPr>
            <a:endParaRPr lang="en-US" sz="1100" dirty="0" smtClean="0"/>
          </a:p>
          <a:p>
            <a:pPr marL="228600" indent="-228600">
              <a:buAutoNum type="arabicPeriod"/>
            </a:pPr>
            <a:endParaRPr lang="en-US" sz="1100" dirty="0" smtClean="0"/>
          </a:p>
          <a:p>
            <a:pPr marL="228600" indent="-228600">
              <a:buAutoNum type="arabicPeriod"/>
            </a:pPr>
            <a:endParaRPr lang="en-US" sz="1100" dirty="0" smtClean="0"/>
          </a:p>
          <a:p>
            <a:pPr marL="228600" indent="-228600">
              <a:buAutoNum type="arabicPeriod"/>
            </a:pPr>
            <a:endParaRPr lang="en-US" sz="1100" dirty="0" smtClean="0"/>
          </a:p>
          <a:p>
            <a:pPr marL="228600" indent="-228600">
              <a:buAutoNum type="arabicPeriod"/>
            </a:pPr>
            <a:endParaRPr lang="en-US" sz="1100" dirty="0" smtClean="0"/>
          </a:p>
          <a:p>
            <a:pPr marL="228600" indent="-228600"/>
            <a:endParaRPr lang="en-US" sz="1100" dirty="0" smtClean="0"/>
          </a:p>
          <a:p>
            <a:pPr marL="228600" indent="-228600"/>
            <a:r>
              <a:rPr lang="en-US" sz="1100" dirty="0" smtClean="0"/>
              <a:t>	</a:t>
            </a:r>
          </a:p>
          <a:p>
            <a:pPr marL="228600" indent="-228600"/>
            <a:r>
              <a:rPr lang="en-US" sz="1100" dirty="0" smtClean="0"/>
              <a:t>        </a:t>
            </a:r>
          </a:p>
          <a:p>
            <a:pPr marL="228600" indent="-228600"/>
            <a:endParaRPr lang="en-US" sz="1100" dirty="0" smtClean="0"/>
          </a:p>
          <a:p>
            <a:pPr marL="228600" indent="-228600"/>
            <a:r>
              <a:rPr lang="en-US" sz="1100" dirty="0" smtClean="0"/>
              <a:t>	</a:t>
            </a:r>
            <a:endParaRPr lang="en-US" sz="1200" b="1" dirty="0" smtClean="0"/>
          </a:p>
          <a:p>
            <a:r>
              <a:rPr lang="en-US" b="1" dirty="0" smtClean="0">
                <a:solidFill>
                  <a:srgbClr val="0070C0"/>
                </a:solidFill>
              </a:rPr>
              <a:t>     </a:t>
            </a:r>
          </a:p>
          <a:p>
            <a:endParaRPr lang="en-US" b="1" dirty="0" smtClean="0">
              <a:solidFill>
                <a:srgbClr val="0070C0"/>
              </a:solidFill>
            </a:endParaRPr>
          </a:p>
          <a:p>
            <a:r>
              <a:rPr lang="en-US" sz="1200" b="1" dirty="0" smtClean="0"/>
              <a:t>																</a:t>
            </a:r>
            <a:endParaRPr lang="en-US" sz="1200" dirty="0" smtClean="0"/>
          </a:p>
          <a:p>
            <a:r>
              <a:rPr lang="en-US" sz="1200" b="1" dirty="0" smtClean="0"/>
              <a:t> </a:t>
            </a:r>
          </a:p>
          <a:p>
            <a:endParaRPr lang="en-US" sz="1200" dirty="0" smtClean="0"/>
          </a:p>
          <a:p>
            <a:endParaRPr lang="en-US" sz="1200" dirty="0" smtClean="0"/>
          </a:p>
          <a:p>
            <a:endParaRPr lang="en-US" sz="1200" dirty="0" smtClean="0"/>
          </a:p>
          <a:p>
            <a:endParaRPr lang="en-US" sz="1200" dirty="0" smtClean="0"/>
          </a:p>
        </p:txBody>
      </p:sp>
      <p:pic>
        <p:nvPicPr>
          <p:cNvPr id="3" name="Picture 2"/>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bwMode="auto">
          <a:xfrm>
            <a:off x="8316416" y="692696"/>
            <a:ext cx="566945" cy="936104"/>
          </a:xfrm>
          <a:prstGeom prst="rect">
            <a:avLst/>
          </a:prstGeom>
          <a:noFill/>
          <a:ln>
            <a:noFill/>
          </a:ln>
        </p:spPr>
      </p:pic>
    </p:spTree>
  </p:cSld>
  <p:clrMapOvr>
    <a:masterClrMapping/>
  </p:clrMapOvr>
  <p:transition spd="slow">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836712"/>
            <a:ext cx="6599086" cy="6217087"/>
          </a:xfrm>
          <a:prstGeom prst="rect">
            <a:avLst/>
          </a:prstGeom>
        </p:spPr>
        <p:txBody>
          <a:bodyPr wrap="square">
            <a:spAutoFit/>
          </a:bodyPr>
          <a:lstStyle/>
          <a:p>
            <a:pPr algn="ctr" fontAlgn="base">
              <a:spcBef>
                <a:spcPct val="0"/>
              </a:spcBef>
              <a:spcAft>
                <a:spcPct val="0"/>
              </a:spcAft>
            </a:pPr>
            <a:endParaRPr lang="en-US" sz="2400" b="1" i="1" dirty="0" smtClean="0">
              <a:solidFill>
                <a:srgbClr val="C00000"/>
              </a:solidFill>
            </a:endParaRPr>
          </a:p>
          <a:p>
            <a:pPr algn="ctr" fontAlgn="base">
              <a:spcBef>
                <a:spcPct val="0"/>
              </a:spcBef>
              <a:spcAft>
                <a:spcPct val="0"/>
              </a:spcAft>
            </a:pPr>
            <a:r>
              <a:rPr lang="en-US" sz="2400" b="1" i="1" dirty="0" smtClean="0">
                <a:solidFill>
                  <a:srgbClr val="C00000"/>
                </a:solidFill>
              </a:rPr>
              <a:t>Oil &amp; Gas University Students - Lebanon:</a:t>
            </a:r>
          </a:p>
          <a:p>
            <a:pPr algn="ctr" fontAlgn="base">
              <a:spcBef>
                <a:spcPct val="0"/>
              </a:spcBef>
              <a:spcAft>
                <a:spcPct val="0"/>
              </a:spcAft>
            </a:pPr>
            <a:r>
              <a:rPr lang="en-US" b="1" i="1" dirty="0" smtClean="0">
                <a:solidFill>
                  <a:srgbClr val="0070C0"/>
                </a:solidFill>
              </a:rPr>
              <a:t>Come down to stage to examine actual samples of light Crude Oil from the Midland Basin (West Texas) – Gravity 38</a:t>
            </a:r>
          </a:p>
          <a:p>
            <a:pPr algn="ctr" fontAlgn="base">
              <a:spcBef>
                <a:spcPct val="0"/>
              </a:spcBef>
              <a:spcAft>
                <a:spcPct val="0"/>
              </a:spcAft>
            </a:pPr>
            <a:endParaRPr lang="en-US" b="1" i="1" dirty="0" smtClean="0">
              <a:solidFill>
                <a:srgbClr val="C00000"/>
              </a:solidFill>
            </a:endParaRPr>
          </a:p>
          <a:p>
            <a:pPr algn="ctr" fontAlgn="base">
              <a:spcBef>
                <a:spcPct val="0"/>
              </a:spcBef>
              <a:spcAft>
                <a:spcPct val="0"/>
              </a:spcAft>
            </a:pPr>
            <a:r>
              <a:rPr lang="en-US" sz="3200" b="1" i="1" dirty="0" smtClean="0">
                <a:solidFill>
                  <a:srgbClr val="00B050"/>
                </a:solidFill>
              </a:rPr>
              <a:t>THANK  YOU!</a:t>
            </a:r>
            <a:endParaRPr lang="en-US" sz="2000" b="1" i="1" dirty="0" smtClean="0">
              <a:solidFill>
                <a:srgbClr val="00B050"/>
              </a:solidFill>
            </a:endParaRPr>
          </a:p>
          <a:p>
            <a:pPr algn="ctr" fontAlgn="base">
              <a:spcBef>
                <a:spcPct val="0"/>
              </a:spcBef>
              <a:spcAft>
                <a:spcPct val="0"/>
              </a:spcAft>
            </a:pPr>
            <a:endParaRPr lang="en-US" sz="2000" b="1" i="1" dirty="0" smtClean="0">
              <a:solidFill>
                <a:prstClr val="black"/>
              </a:solidFill>
            </a:endParaRPr>
          </a:p>
          <a:p>
            <a:pPr algn="ctr" fontAlgn="base">
              <a:spcBef>
                <a:spcPct val="0"/>
              </a:spcBef>
              <a:spcAft>
                <a:spcPct val="0"/>
              </a:spcAft>
            </a:pPr>
            <a:r>
              <a:rPr lang="en-US" sz="2000" b="1" i="1" dirty="0" smtClean="0">
                <a:solidFill>
                  <a:prstClr val="black"/>
                </a:solidFill>
              </a:rPr>
              <a:t>Fuad L. Jawad – Geologist  /  Oil &amp; Gas Consultant</a:t>
            </a:r>
          </a:p>
          <a:p>
            <a:pPr algn="ctr" fontAlgn="base">
              <a:spcBef>
                <a:spcPct val="0"/>
              </a:spcBef>
              <a:spcAft>
                <a:spcPct val="0"/>
              </a:spcAft>
            </a:pPr>
            <a:r>
              <a:rPr lang="en-US" sz="2000" b="1" i="1" dirty="0" smtClean="0">
                <a:solidFill>
                  <a:srgbClr val="C00000"/>
                </a:solidFill>
              </a:rPr>
              <a:t>National Oil &amp; Gas Company of  Lebanon </a:t>
            </a:r>
            <a:r>
              <a:rPr lang="en-US" b="1" i="1" dirty="0" smtClean="0">
                <a:solidFill>
                  <a:srgbClr val="C00000"/>
                </a:solidFill>
              </a:rPr>
              <a:t>– </a:t>
            </a:r>
            <a:r>
              <a:rPr lang="en-US" sz="2000" b="1" i="1" dirty="0" smtClean="0">
                <a:solidFill>
                  <a:srgbClr val="C00000"/>
                </a:solidFill>
              </a:rPr>
              <a:t>NOGCL</a:t>
            </a:r>
            <a:r>
              <a:rPr lang="en-US" sz="2000" b="1" i="1" dirty="0" smtClean="0">
                <a:solidFill>
                  <a:prstClr val="black"/>
                </a:solidFill>
              </a:rPr>
              <a:t> </a:t>
            </a:r>
            <a:r>
              <a:rPr lang="en-US" sz="2000" b="1" i="1" dirty="0" smtClean="0">
                <a:solidFill>
                  <a:srgbClr val="C00000"/>
                </a:solidFill>
              </a:rPr>
              <a:t>©</a:t>
            </a:r>
          </a:p>
          <a:p>
            <a:pPr algn="ctr" fontAlgn="base">
              <a:spcBef>
                <a:spcPct val="0"/>
              </a:spcBef>
              <a:spcAft>
                <a:spcPct val="0"/>
              </a:spcAft>
            </a:pPr>
            <a:r>
              <a:rPr lang="en-US" b="1" i="1" dirty="0" smtClean="0">
                <a:solidFill>
                  <a:prstClr val="black"/>
                </a:solidFill>
              </a:rPr>
              <a:t>E-mail: fuad@nogcl.com</a:t>
            </a:r>
          </a:p>
          <a:p>
            <a:pPr algn="ctr" fontAlgn="base">
              <a:spcBef>
                <a:spcPct val="0"/>
              </a:spcBef>
              <a:spcAft>
                <a:spcPct val="0"/>
              </a:spcAft>
            </a:pPr>
            <a:r>
              <a:rPr lang="en-US" b="1" i="1" dirty="0" smtClean="0">
                <a:solidFill>
                  <a:prstClr val="black"/>
                </a:solidFill>
              </a:rPr>
              <a:t>Telephone: + 961 3 494500</a:t>
            </a:r>
          </a:p>
          <a:p>
            <a:pPr algn="ctr" fontAlgn="base">
              <a:spcBef>
                <a:spcPct val="0"/>
              </a:spcBef>
              <a:spcAft>
                <a:spcPct val="0"/>
              </a:spcAft>
            </a:pPr>
            <a:endParaRPr lang="en-US" b="1" i="1" dirty="0" smtClean="0">
              <a:solidFill>
                <a:prstClr val="black"/>
              </a:solidFill>
            </a:endParaRPr>
          </a:p>
          <a:p>
            <a:pPr algn="ctr" fontAlgn="base">
              <a:spcBef>
                <a:spcPct val="0"/>
              </a:spcBef>
              <a:spcAft>
                <a:spcPct val="0"/>
              </a:spcAft>
            </a:pPr>
            <a:r>
              <a:rPr lang="en-US" b="1" i="1" dirty="0" smtClean="0">
                <a:solidFill>
                  <a:prstClr val="black"/>
                </a:solidFill>
              </a:rPr>
              <a:t>            </a:t>
            </a:r>
          </a:p>
          <a:p>
            <a:pPr algn="ctr" fontAlgn="base">
              <a:spcBef>
                <a:spcPct val="0"/>
              </a:spcBef>
              <a:spcAft>
                <a:spcPct val="0"/>
              </a:spcAft>
            </a:pPr>
            <a:r>
              <a:rPr lang="en-US" sz="2400" b="1" i="1" dirty="0" smtClean="0">
                <a:solidFill>
                  <a:srgbClr val="0070C0"/>
                </a:solidFill>
              </a:rPr>
              <a:t> PETR      SERV™  INTERNATIONAL</a:t>
            </a:r>
            <a:r>
              <a:rPr lang="en-US" b="1" i="1" dirty="0" smtClean="0">
                <a:solidFill>
                  <a:prstClr val="black"/>
                </a:solidFill>
              </a:rPr>
              <a:t> </a:t>
            </a:r>
          </a:p>
          <a:p>
            <a:pPr algn="ctr" fontAlgn="base">
              <a:spcBef>
                <a:spcPct val="0"/>
              </a:spcBef>
              <a:spcAft>
                <a:spcPct val="0"/>
              </a:spcAft>
            </a:pPr>
            <a:r>
              <a:rPr lang="en-US" b="1" i="1" dirty="0" smtClean="0">
                <a:solidFill>
                  <a:prstClr val="black"/>
                </a:solidFill>
              </a:rPr>
              <a:t>Larnaca, Cyprus</a:t>
            </a:r>
          </a:p>
          <a:p>
            <a:pPr algn="ctr" fontAlgn="base">
              <a:spcBef>
                <a:spcPct val="0"/>
              </a:spcBef>
              <a:spcAft>
                <a:spcPct val="0"/>
              </a:spcAft>
            </a:pPr>
            <a:r>
              <a:rPr lang="en-US" b="1" i="1" dirty="0" smtClean="0">
                <a:solidFill>
                  <a:prstClr val="black"/>
                </a:solidFill>
              </a:rPr>
              <a:t>E-mail: fuad@petroservint.com</a:t>
            </a:r>
          </a:p>
          <a:p>
            <a:pPr algn="ctr" fontAlgn="base">
              <a:spcBef>
                <a:spcPct val="0"/>
              </a:spcBef>
              <a:spcAft>
                <a:spcPct val="0"/>
              </a:spcAft>
            </a:pPr>
            <a:r>
              <a:rPr lang="en-US" b="1" i="1" dirty="0" smtClean="0">
                <a:solidFill>
                  <a:prstClr val="black"/>
                </a:solidFill>
              </a:rPr>
              <a:t>Telephone: Office + 357 24 625666</a:t>
            </a:r>
          </a:p>
          <a:p>
            <a:pPr algn="ctr" fontAlgn="base">
              <a:spcBef>
                <a:spcPct val="0"/>
              </a:spcBef>
              <a:spcAft>
                <a:spcPct val="0"/>
              </a:spcAft>
            </a:pPr>
            <a:r>
              <a:rPr lang="en-US" b="1" i="1" dirty="0" smtClean="0">
                <a:solidFill>
                  <a:prstClr val="black"/>
                </a:solidFill>
              </a:rPr>
              <a:t>Mobile: + 357 97 885511</a:t>
            </a:r>
          </a:p>
          <a:p>
            <a:pPr algn="ctr" fontAlgn="base">
              <a:spcBef>
                <a:spcPct val="0"/>
              </a:spcBef>
              <a:spcAft>
                <a:spcPct val="0"/>
              </a:spcAft>
            </a:pPr>
            <a:endParaRPr lang="en-US" b="1" i="1" dirty="0" smtClean="0">
              <a:solidFill>
                <a:prstClr val="black"/>
              </a:solidFill>
            </a:endParaRPr>
          </a:p>
          <a:p>
            <a:pPr algn="ctr" fontAlgn="base">
              <a:spcBef>
                <a:spcPct val="0"/>
              </a:spcBef>
              <a:spcAft>
                <a:spcPct val="0"/>
              </a:spcAft>
            </a:pPr>
            <a:endParaRPr lang="en-US" b="1" i="1" dirty="0" smtClean="0">
              <a:solidFill>
                <a:prstClr val="black"/>
              </a:solidFill>
            </a:endParaRPr>
          </a:p>
        </p:txBody>
      </p:sp>
      <p:pic>
        <p:nvPicPr>
          <p:cNvPr id="3" name="Picture 2"/>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bwMode="auto">
          <a:xfrm>
            <a:off x="7956376" y="692696"/>
            <a:ext cx="864096" cy="1296144"/>
          </a:xfrm>
          <a:prstGeom prst="rect">
            <a:avLst/>
          </a:prstGeom>
          <a:noFill/>
          <a:ln>
            <a:noFill/>
          </a:ln>
        </p:spPr>
      </p:pic>
      <p:pic>
        <p:nvPicPr>
          <p:cNvPr id="1026" name="Picture 0" descr="Petro Serv Oil Drop Logo.tif"/>
          <p:cNvPicPr>
            <a:picLocks noChangeAspect="1" noChangeArrowheads="1"/>
          </p:cNvPicPr>
          <p:nvPr/>
        </p:nvPicPr>
        <p:blipFill>
          <a:blip r:embed="rId3" cstate="print"/>
          <a:srcRect/>
          <a:stretch>
            <a:fillRect/>
          </a:stretch>
        </p:blipFill>
        <p:spPr bwMode="auto">
          <a:xfrm>
            <a:off x="2915816" y="4653136"/>
            <a:ext cx="432048" cy="576064"/>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87200" y="-65107"/>
            <a:ext cx="6969600"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endParaRPr lang="en-US" sz="2800" b="1" dirty="0" smtClean="0">
              <a:solidFill>
                <a:srgbClr val="0070C0"/>
              </a:solidFill>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tabLst/>
            </a:pPr>
            <a:endParaRPr lang="en-US" sz="2800" b="1" dirty="0" smtClean="0">
              <a:solidFill>
                <a:srgbClr val="0070C0"/>
              </a:solidFill>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tabLst/>
            </a:pPr>
            <a:r>
              <a:rPr lang="en-US" sz="2800" b="1" dirty="0" smtClean="0">
                <a:solidFill>
                  <a:srgbClr val="C00000"/>
                </a:solidFill>
                <a:ea typeface="Calibri" pitchFamily="34" charset="0"/>
                <a:cs typeface="Times New Roman" pitchFamily="18" charset="0"/>
              </a:rPr>
              <a:t>Bullet-Points</a:t>
            </a:r>
          </a:p>
          <a:p>
            <a:pPr marL="0" marR="0" lvl="0" indent="0" algn="justLow" defTabSz="914400" rtl="0" eaLnBrk="1" fontAlgn="base" latinLnBrk="0" hangingPunct="1">
              <a:lnSpc>
                <a:spcPct val="100000"/>
              </a:lnSpc>
              <a:spcBef>
                <a:spcPct val="0"/>
              </a:spcBef>
              <a:spcAft>
                <a:spcPct val="0"/>
              </a:spcAft>
              <a:buClrTx/>
              <a:buSzTx/>
              <a:tabLst/>
            </a:pPr>
            <a:endParaRPr kumimoji="0" lang="en-US" sz="1200" b="0" i="0" u="none" strike="noStrike" cap="none" normalizeH="0" baseline="0" dirty="0" smtClean="0">
              <a:ln>
                <a:noFill/>
              </a:ln>
              <a:solidFill>
                <a:schemeClr val="tx1"/>
              </a:solidFill>
              <a:effectLst/>
              <a:ea typeface="Calibri" pitchFamily="34" charset="0"/>
              <a:cs typeface="Times New Roman" pitchFamily="18" charset="0"/>
            </a:endParaRPr>
          </a:p>
          <a:p>
            <a:pPr marL="228600" marR="0" lvl="0" indent="-228600" algn="justLow" defTabSz="914400" rtl="0" eaLnBrk="1" fontAlgn="base" latinLnBrk="0" hangingPunct="1">
              <a:lnSpc>
                <a:spcPct val="100000"/>
              </a:lnSpc>
              <a:spcBef>
                <a:spcPct val="0"/>
              </a:spcBef>
              <a:spcAft>
                <a:spcPct val="0"/>
              </a:spcAft>
              <a:buClrTx/>
              <a:buSzTx/>
              <a:tabLst/>
            </a:pPr>
            <a:endParaRPr lang="en-US" sz="1200" dirty="0" smtClean="0">
              <a:ea typeface="Calibri" pitchFamily="34" charset="0"/>
              <a:cs typeface="Times New Roman" pitchFamily="18" charset="0"/>
            </a:endParaRPr>
          </a:p>
          <a:p>
            <a:pPr marL="228600" indent="-228600" algn="justLow" fontAlgn="base">
              <a:spcBef>
                <a:spcPct val="0"/>
              </a:spcBef>
              <a:spcAft>
                <a:spcPct val="0"/>
              </a:spcAft>
            </a:pPr>
            <a:r>
              <a:rPr lang="en-US" sz="1200" b="1" dirty="0" smtClean="0">
                <a:ea typeface="Calibri" pitchFamily="34" charset="0"/>
                <a:cs typeface="Times New Roman" pitchFamily="18" charset="0"/>
              </a:rPr>
              <a:t>A.  Undeniable Facts &amp; Moral Issues.</a:t>
            </a:r>
          </a:p>
          <a:p>
            <a:pPr marL="228600" marR="0" lvl="0" indent="-228600" algn="justLow" defTabSz="914400" rtl="0" eaLnBrk="1" fontAlgn="base" latinLnBrk="0" hangingPunct="1">
              <a:lnSpc>
                <a:spcPct val="100000"/>
              </a:lnSpc>
              <a:spcBef>
                <a:spcPct val="0"/>
              </a:spcBef>
              <a:spcAft>
                <a:spcPct val="0"/>
              </a:spcAft>
              <a:buClrTx/>
              <a:buSzTx/>
              <a:tabLst/>
            </a:pPr>
            <a:endParaRPr lang="en-US" sz="1200" dirty="0" smtClean="0">
              <a:ea typeface="Calibri" pitchFamily="34" charset="0"/>
              <a:cs typeface="Times New Roman" pitchFamily="18" charset="0"/>
            </a:endParaRPr>
          </a:p>
          <a:p>
            <a:pPr marL="228600" marR="0" lvl="0" indent="-228600" algn="justLow" defTabSz="914400" rtl="0" eaLnBrk="1" fontAlgn="base" latinLnBrk="0" hangingPunct="1">
              <a:lnSpc>
                <a:spcPct val="100000"/>
              </a:lnSpc>
              <a:spcBef>
                <a:spcPct val="0"/>
              </a:spcBef>
              <a:spcAft>
                <a:spcPct val="0"/>
              </a:spcAft>
              <a:buClrTx/>
              <a:buSzTx/>
              <a:tabLst/>
            </a:pPr>
            <a:r>
              <a:rPr kumimoji="0" lang="en-US" sz="1200" b="1" i="0" u="none" strike="noStrike" cap="none" normalizeH="0" baseline="0" dirty="0" smtClean="0">
                <a:ln>
                  <a:noFill/>
                </a:ln>
                <a:solidFill>
                  <a:schemeClr val="tx1"/>
                </a:solidFill>
                <a:effectLst/>
                <a:ea typeface="Calibri" pitchFamily="34" charset="0"/>
                <a:cs typeface="Times New Roman" pitchFamily="18" charset="0"/>
              </a:rPr>
              <a:t>B.  Oil &amp; Gas Science and Economics (</a:t>
            </a:r>
            <a:r>
              <a:rPr lang="en-US" sz="1200" b="1" dirty="0" smtClean="0">
                <a:ea typeface="Calibri" pitchFamily="34" charset="0"/>
                <a:cs typeface="Times New Roman" pitchFamily="18" charset="0"/>
              </a:rPr>
              <a:t>101)</a:t>
            </a:r>
            <a:r>
              <a:rPr kumimoji="0" lang="en-US" sz="1200" b="1" i="0" u="none" strike="noStrike" cap="none" normalizeH="0" baseline="0" dirty="0" smtClean="0">
                <a:ln>
                  <a:noFill/>
                </a:ln>
                <a:solidFill>
                  <a:schemeClr val="tx1"/>
                </a:solidFill>
                <a:effectLst/>
                <a:ea typeface="Calibri" pitchFamily="34" charset="0"/>
                <a:cs typeface="Times New Roman" pitchFamily="18" charset="0"/>
              </a:rPr>
              <a:t>, Non-Technical.</a:t>
            </a:r>
          </a:p>
          <a:p>
            <a:pPr marL="228600" marR="0" lvl="0" indent="-228600" algn="justLow" defTabSz="914400" rtl="0" eaLnBrk="1" fontAlgn="base" latinLnBrk="0" hangingPunct="1">
              <a:lnSpc>
                <a:spcPct val="100000"/>
              </a:lnSpc>
              <a:spcBef>
                <a:spcPct val="0"/>
              </a:spcBef>
              <a:spcAft>
                <a:spcPct val="0"/>
              </a:spcAft>
              <a:buClrTx/>
              <a:buSzTx/>
              <a:tabLst/>
            </a:pPr>
            <a:endParaRPr lang="en-US" sz="1200" dirty="0" smtClean="0">
              <a:ea typeface="Calibri" pitchFamily="34" charset="0"/>
              <a:cs typeface="Times New Roman" pitchFamily="18" charset="0"/>
            </a:endParaRPr>
          </a:p>
          <a:p>
            <a:pPr marL="228600" marR="0" lvl="0" indent="-228600" algn="justLow" defTabSz="914400" rtl="0" eaLnBrk="1" fontAlgn="base" latinLnBrk="0" hangingPunct="1">
              <a:lnSpc>
                <a:spcPct val="100000"/>
              </a:lnSpc>
              <a:spcBef>
                <a:spcPct val="0"/>
              </a:spcBef>
              <a:spcAft>
                <a:spcPct val="0"/>
              </a:spcAft>
              <a:buClrTx/>
              <a:buSzTx/>
              <a:tabLst/>
            </a:pPr>
            <a:r>
              <a:rPr lang="en-US" sz="1200" b="1" dirty="0" smtClean="0">
                <a:ea typeface="Calibri" pitchFamily="34" charset="0"/>
                <a:cs typeface="Times New Roman" pitchFamily="18" charset="0"/>
              </a:rPr>
              <a:t>C. Hydrocarbon</a:t>
            </a:r>
            <a:r>
              <a:rPr kumimoji="0" lang="en-US" sz="1200" b="1" i="0" u="none" strike="noStrike" cap="none" normalizeH="0" baseline="0" dirty="0" smtClean="0">
                <a:ln>
                  <a:noFill/>
                </a:ln>
                <a:solidFill>
                  <a:schemeClr val="tx1"/>
                </a:solidFill>
                <a:effectLst/>
                <a:ea typeface="Calibri" pitchFamily="34" charset="0"/>
                <a:cs typeface="Times New Roman" pitchFamily="18" charset="0"/>
              </a:rPr>
              <a:t> Potential Onshore &amp; Offshore Lebanon </a:t>
            </a:r>
            <a:r>
              <a:rPr kumimoji="0" lang="en-US" sz="1200" b="1" i="0" u="none" strike="noStrike" cap="none" normalizeH="0" baseline="0" dirty="0" smtClean="0">
                <a:ln>
                  <a:noFill/>
                </a:ln>
                <a:solidFill>
                  <a:srgbClr val="0070C0"/>
                </a:solidFill>
                <a:effectLst/>
                <a:ea typeface="Calibri" pitchFamily="34" charset="0"/>
                <a:cs typeface="Times New Roman" pitchFamily="18" charset="0"/>
              </a:rPr>
              <a:t>Vis à Vis</a:t>
            </a:r>
            <a:r>
              <a:rPr kumimoji="0" lang="en-US" sz="1200" b="1" i="0" u="none" strike="noStrike" cap="none" normalizeH="0" baseline="0" dirty="0" smtClean="0">
                <a:ln>
                  <a:noFill/>
                </a:ln>
                <a:solidFill>
                  <a:schemeClr val="tx1"/>
                </a:solidFill>
                <a:effectLst/>
                <a:ea typeface="Calibri" pitchFamily="34" charset="0"/>
                <a:cs typeface="Times New Roman" pitchFamily="18" charset="0"/>
              </a:rPr>
              <a:t> the Regional Production Trend</a:t>
            </a:r>
            <a:r>
              <a:rPr kumimoji="0" lang="en-US" sz="1200" b="1" i="0" u="none" strike="noStrike" cap="none" normalizeH="0" dirty="0" smtClean="0">
                <a:ln>
                  <a:noFill/>
                </a:ln>
                <a:solidFill>
                  <a:schemeClr val="tx1"/>
                </a:solidFill>
                <a:effectLst/>
                <a:ea typeface="Calibri" pitchFamily="34" charset="0"/>
                <a:cs typeface="Times New Roman" pitchFamily="18" charset="0"/>
              </a:rPr>
              <a:t> in </a:t>
            </a:r>
            <a:r>
              <a:rPr kumimoji="0" lang="en-US" sz="1200" b="1" i="0" u="none" strike="noStrike" cap="none" normalizeH="0" baseline="0" dirty="0" smtClean="0">
                <a:ln>
                  <a:noFill/>
                </a:ln>
                <a:solidFill>
                  <a:schemeClr val="tx1"/>
                </a:solidFill>
                <a:effectLst/>
                <a:ea typeface="Calibri" pitchFamily="34" charset="0"/>
                <a:cs typeface="Times New Roman" pitchFamily="18" charset="0"/>
              </a:rPr>
              <a:t>Syria and Israel.</a:t>
            </a:r>
          </a:p>
          <a:p>
            <a:pPr marL="228600" marR="0" lvl="0" indent="-228600" algn="justLow" defTabSz="914400" rtl="0" eaLnBrk="1" fontAlgn="base" latinLnBrk="0" hangingPunct="1">
              <a:lnSpc>
                <a:spcPct val="100000"/>
              </a:lnSpc>
              <a:spcBef>
                <a:spcPct val="0"/>
              </a:spcBef>
              <a:spcAft>
                <a:spcPct val="0"/>
              </a:spcAft>
              <a:buClrTx/>
              <a:buSzTx/>
              <a:tabLst/>
            </a:pPr>
            <a:endParaRPr lang="en-US" sz="1200" dirty="0" smtClean="0">
              <a:ea typeface="Calibri" pitchFamily="34" charset="0"/>
              <a:cs typeface="Times New Roman" pitchFamily="18" charset="0"/>
            </a:endParaRPr>
          </a:p>
          <a:p>
            <a:pPr marL="228600" marR="0" lvl="0" indent="-228600" algn="justLow" defTabSz="914400" rtl="0" eaLnBrk="1" fontAlgn="base" latinLnBrk="0" hangingPunct="1">
              <a:lnSpc>
                <a:spcPct val="100000"/>
              </a:lnSpc>
              <a:spcBef>
                <a:spcPct val="0"/>
              </a:spcBef>
              <a:spcAft>
                <a:spcPct val="0"/>
              </a:spcAft>
              <a:buClrTx/>
              <a:buSzTx/>
              <a:tabLst/>
            </a:pPr>
            <a:r>
              <a:rPr kumimoji="0" lang="en-GB" sz="1200" b="1" i="0" u="none" strike="noStrike" cap="none" normalizeH="0" baseline="0" dirty="0" smtClean="0">
                <a:ln>
                  <a:noFill/>
                </a:ln>
                <a:solidFill>
                  <a:schemeClr val="tx1"/>
                </a:solidFill>
                <a:effectLst/>
                <a:ea typeface="Calibri" pitchFamily="34" charset="0"/>
                <a:cs typeface="Times New Roman" pitchFamily="18" charset="0"/>
              </a:rPr>
              <a:t>D.  Oil Industry Models: Norway </a:t>
            </a:r>
            <a:r>
              <a:rPr kumimoji="0" lang="en-GB" sz="1200" b="1" i="0" u="none" strike="noStrike" cap="none" normalizeH="0" baseline="0" dirty="0" smtClean="0">
                <a:ln>
                  <a:noFill/>
                </a:ln>
                <a:solidFill>
                  <a:srgbClr val="0070C0"/>
                </a:solidFill>
                <a:effectLst/>
                <a:ea typeface="Calibri" pitchFamily="34" charset="0"/>
                <a:cs typeface="Times New Roman" pitchFamily="18" charset="0"/>
              </a:rPr>
              <a:t>vs.</a:t>
            </a:r>
            <a:r>
              <a:rPr kumimoji="0" lang="en-GB" sz="1200" b="1" i="0" u="none" strike="noStrike" cap="none" normalizeH="0" baseline="0" dirty="0" smtClean="0">
                <a:ln>
                  <a:noFill/>
                </a:ln>
                <a:solidFill>
                  <a:schemeClr val="tx1"/>
                </a:solidFill>
                <a:effectLst/>
                <a:ea typeface="Calibri" pitchFamily="34" charset="0"/>
                <a:cs typeface="Times New Roman" pitchFamily="18" charset="0"/>
              </a:rPr>
              <a:t> Lebanon.</a:t>
            </a:r>
          </a:p>
          <a:p>
            <a:pPr marL="228600" indent="-228600" algn="justLow" fontAlgn="base">
              <a:spcBef>
                <a:spcPct val="0"/>
              </a:spcBef>
              <a:spcAft>
                <a:spcPct val="0"/>
              </a:spcAft>
            </a:pPr>
            <a:endParaRPr lang="en-US" sz="1200" b="1" dirty="0" smtClean="0">
              <a:ea typeface="Calibri" pitchFamily="34" charset="0"/>
              <a:cs typeface="Times New Roman" pitchFamily="18" charset="0"/>
            </a:endParaRPr>
          </a:p>
          <a:p>
            <a:pPr marL="228600" marR="0" lvl="0" indent="-228600" algn="justLow" defTabSz="914400" rtl="0" eaLnBrk="1" fontAlgn="base" latinLnBrk="0" hangingPunct="1">
              <a:lnSpc>
                <a:spcPct val="100000"/>
              </a:lnSpc>
              <a:spcBef>
                <a:spcPct val="0"/>
              </a:spcBef>
              <a:spcAft>
                <a:spcPct val="0"/>
              </a:spcAft>
              <a:buClrTx/>
              <a:buSzTx/>
              <a:buAutoNum type="alphaUcPeriod" startAt="5"/>
              <a:tabLst/>
            </a:pPr>
            <a:r>
              <a:rPr kumimoji="0" lang="en-US" sz="1200" b="1" i="0" u="none" strike="noStrike" cap="none" normalizeH="0" baseline="0" dirty="0" smtClean="0">
                <a:ln>
                  <a:noFill/>
                </a:ln>
                <a:solidFill>
                  <a:schemeClr val="tx1"/>
                </a:solidFill>
                <a:effectLst/>
                <a:ea typeface="Calibri" pitchFamily="34" charset="0"/>
                <a:cs typeface="Times New Roman" pitchFamily="18" charset="0"/>
              </a:rPr>
              <a:t>Problems with Lebanon’s Offshore Petroleum Law, 132/10, and the pending Decrees.</a:t>
            </a:r>
          </a:p>
          <a:p>
            <a:pPr marL="228600" marR="0" lvl="0" indent="-228600" algn="justLow" defTabSz="914400" rtl="0" eaLnBrk="1" fontAlgn="base" latinLnBrk="0" hangingPunct="1">
              <a:lnSpc>
                <a:spcPct val="100000"/>
              </a:lnSpc>
              <a:spcBef>
                <a:spcPct val="0"/>
              </a:spcBef>
              <a:spcAft>
                <a:spcPct val="0"/>
              </a:spcAft>
              <a:buClrTx/>
              <a:buSzTx/>
              <a:buAutoNum type="alphaUcPeriod" startAt="5"/>
              <a:tabLst/>
            </a:pPr>
            <a:endParaRPr kumimoji="0" lang="en-US" sz="1200" b="1" i="0" u="none" strike="noStrike" cap="none" normalizeH="0" baseline="0" dirty="0" smtClean="0">
              <a:ln>
                <a:noFill/>
              </a:ln>
              <a:solidFill>
                <a:schemeClr val="tx1"/>
              </a:solidFill>
              <a:effectLst/>
              <a:ea typeface="Calibri" pitchFamily="34" charset="0"/>
              <a:cs typeface="Times New Roman" pitchFamily="18" charset="0"/>
            </a:endParaRPr>
          </a:p>
          <a:p>
            <a:pPr marL="228600" marR="0" lvl="0" indent="-228600" algn="justLow" defTabSz="914400" rtl="0" eaLnBrk="1" fontAlgn="base" latinLnBrk="0" hangingPunct="1">
              <a:lnSpc>
                <a:spcPct val="100000"/>
              </a:lnSpc>
              <a:spcBef>
                <a:spcPct val="0"/>
              </a:spcBef>
              <a:spcAft>
                <a:spcPct val="0"/>
              </a:spcAft>
              <a:buClrTx/>
              <a:buSzTx/>
              <a:tabLst/>
            </a:pPr>
            <a:r>
              <a:rPr lang="en-US" sz="1200" b="1" dirty="0" smtClean="0">
                <a:ea typeface="Calibri" pitchFamily="34" charset="0"/>
                <a:cs typeface="Times New Roman" pitchFamily="18" charset="0"/>
              </a:rPr>
              <a:t>F.   </a:t>
            </a:r>
            <a:r>
              <a:rPr kumimoji="0" lang="en-US" sz="1200" b="1" i="0" u="none" strike="noStrike" cap="none" normalizeH="0" baseline="0" dirty="0" smtClean="0">
                <a:ln>
                  <a:noFill/>
                </a:ln>
                <a:effectLst/>
                <a:ea typeface="Calibri" pitchFamily="34" charset="0"/>
                <a:cs typeface="Times New Roman" pitchFamily="18" charset="0"/>
              </a:rPr>
              <a:t>Amending the Petroleum Law</a:t>
            </a:r>
            <a:r>
              <a:rPr kumimoji="0" lang="en-US" sz="1200" b="1" i="0" u="none" strike="noStrike" cap="none" normalizeH="0" dirty="0" smtClean="0">
                <a:ln>
                  <a:noFill/>
                </a:ln>
                <a:effectLst/>
                <a:ea typeface="Calibri" pitchFamily="34" charset="0"/>
                <a:cs typeface="Times New Roman" pitchFamily="18" charset="0"/>
              </a:rPr>
              <a:t> and to </a:t>
            </a:r>
            <a:r>
              <a:rPr lang="en-US" sz="1200" b="1" dirty="0" smtClean="0">
                <a:ea typeface="Calibri" pitchFamily="34" charset="0"/>
                <a:cs typeface="Times New Roman" pitchFamily="18" charset="0"/>
              </a:rPr>
              <a:t>establish </a:t>
            </a:r>
            <a:r>
              <a:rPr kumimoji="0" lang="en-US" sz="1200" b="1" i="0" u="none" strike="noStrike" cap="none" normalizeH="0" dirty="0" smtClean="0">
                <a:ln>
                  <a:noFill/>
                </a:ln>
                <a:solidFill>
                  <a:srgbClr val="0070C0"/>
                </a:solidFill>
                <a:effectLst/>
                <a:ea typeface="Calibri" pitchFamily="34" charset="0"/>
                <a:cs typeface="Times New Roman" pitchFamily="18" charset="0"/>
              </a:rPr>
              <a:t>the National Oil Company, </a:t>
            </a:r>
            <a:r>
              <a:rPr kumimoji="0" lang="en-US" sz="1200" b="1" i="0" u="none" strike="noStrike" cap="none" normalizeH="0" dirty="0" smtClean="0">
                <a:ln>
                  <a:noFill/>
                </a:ln>
                <a:solidFill>
                  <a:srgbClr val="FF0000"/>
                </a:solidFill>
                <a:effectLst/>
                <a:ea typeface="Calibri" pitchFamily="34" charset="0"/>
                <a:cs typeface="Times New Roman" pitchFamily="18" charset="0"/>
              </a:rPr>
              <a:t>NOW!</a:t>
            </a:r>
            <a:endParaRPr kumimoji="0" lang="en-US" sz="1200" b="1" i="0" u="none" strike="noStrike" cap="none" normalizeH="0" baseline="0" dirty="0" smtClean="0">
              <a:ln>
                <a:noFill/>
              </a:ln>
              <a:solidFill>
                <a:srgbClr val="FF0000"/>
              </a:solidFill>
              <a:effectLst/>
              <a:ea typeface="Calibri" pitchFamily="34" charset="0"/>
              <a:cs typeface="Times New Roman" pitchFamily="18" charset="0"/>
            </a:endParaRPr>
          </a:p>
          <a:p>
            <a:pPr marL="228600" marR="0" lvl="0" indent="-228600" algn="justLow" defTabSz="914400" rtl="0" eaLnBrk="1" fontAlgn="base" latinLnBrk="0" hangingPunct="1">
              <a:lnSpc>
                <a:spcPct val="100000"/>
              </a:lnSpc>
              <a:spcBef>
                <a:spcPct val="0"/>
              </a:spcBef>
              <a:spcAft>
                <a:spcPct val="0"/>
              </a:spcAft>
              <a:buClrTx/>
              <a:buSzTx/>
              <a:buAutoNum type="alphaUcPeriod"/>
              <a:tabLst/>
            </a:pPr>
            <a:endParaRPr lang="en-US" sz="1200" dirty="0" smtClean="0">
              <a:ea typeface="Calibri" pitchFamily="34" charset="0"/>
              <a:cs typeface="Times New Roman" pitchFamily="18" charset="0"/>
            </a:endParaRPr>
          </a:p>
          <a:p>
            <a:pPr marL="228600" marR="0" lvl="0" indent="-228600" algn="justLow" defTabSz="914400" rtl="0" eaLnBrk="1" fontAlgn="base" latinLnBrk="0" hangingPunct="1">
              <a:lnSpc>
                <a:spcPct val="100000"/>
              </a:lnSpc>
              <a:spcBef>
                <a:spcPct val="0"/>
              </a:spcBef>
              <a:spcAft>
                <a:spcPct val="0"/>
              </a:spcAft>
              <a:buClrTx/>
              <a:buSzTx/>
              <a:tabLst/>
            </a:pPr>
            <a:r>
              <a:rPr kumimoji="0" lang="en-US" sz="1200" b="1" i="0" u="none" strike="noStrike" cap="none" normalizeH="0" baseline="0" dirty="0" smtClean="0">
                <a:ln>
                  <a:noFill/>
                </a:ln>
                <a:solidFill>
                  <a:schemeClr val="tx1"/>
                </a:solidFill>
                <a:effectLst/>
                <a:ea typeface="Calibri" pitchFamily="34" charset="0"/>
                <a:cs typeface="Times New Roman" pitchFamily="18" charset="0"/>
              </a:rPr>
              <a:t>G.  Influence of foreign elements on Lebanon’s Oil &amp; Gas, in positive and negative ways.</a:t>
            </a:r>
          </a:p>
          <a:p>
            <a:pPr marL="228600" marR="0" lvl="0" indent="-228600" algn="justLow" defTabSz="914400" rtl="0" eaLnBrk="1" fontAlgn="base" latinLnBrk="0" hangingPunct="1">
              <a:lnSpc>
                <a:spcPct val="100000"/>
              </a:lnSpc>
              <a:spcBef>
                <a:spcPct val="0"/>
              </a:spcBef>
              <a:spcAft>
                <a:spcPct val="0"/>
              </a:spcAft>
              <a:buClrTx/>
              <a:buSzTx/>
              <a:buAutoNum type="alphaUcPeriod"/>
              <a:tabLst/>
            </a:pPr>
            <a:endParaRPr lang="en-US" sz="1200" dirty="0" smtClean="0">
              <a:ea typeface="Calibri" pitchFamily="34" charset="0"/>
              <a:cs typeface="Times New Roman" pitchFamily="18" charset="0"/>
            </a:endParaRPr>
          </a:p>
          <a:p>
            <a:pPr marL="228600" marR="0" lvl="0" indent="-228600" algn="justLow" defTabSz="914400" rtl="0" eaLnBrk="1" fontAlgn="base" latinLnBrk="0" hangingPunct="1">
              <a:lnSpc>
                <a:spcPct val="100000"/>
              </a:lnSpc>
              <a:spcBef>
                <a:spcPct val="0"/>
              </a:spcBef>
              <a:spcAft>
                <a:spcPct val="0"/>
              </a:spcAft>
              <a:buClrTx/>
              <a:buSzTx/>
              <a:tabLst/>
            </a:pPr>
            <a:r>
              <a:rPr kumimoji="0" lang="en-US" sz="1200" b="1" i="0" u="none" strike="noStrike" cap="none" normalizeH="0" baseline="0" dirty="0" smtClean="0">
                <a:ln>
                  <a:noFill/>
                </a:ln>
                <a:solidFill>
                  <a:schemeClr val="tx1"/>
                </a:solidFill>
                <a:effectLst/>
                <a:ea typeface="Calibri" pitchFamily="34" charset="0"/>
                <a:cs typeface="Times New Roman" pitchFamily="18" charset="0"/>
              </a:rPr>
              <a:t>H.  Deep-Water Exploration Outlook, Worldwide.</a:t>
            </a:r>
          </a:p>
          <a:p>
            <a:pPr marL="228600" marR="0" lvl="0" indent="-228600" algn="justLow" defTabSz="914400" rtl="0" eaLnBrk="1" fontAlgn="base" latinLnBrk="0" hangingPunct="1">
              <a:lnSpc>
                <a:spcPct val="100000"/>
              </a:lnSpc>
              <a:spcBef>
                <a:spcPct val="0"/>
              </a:spcBef>
              <a:spcAft>
                <a:spcPct val="0"/>
              </a:spcAft>
              <a:buClrTx/>
              <a:buSzTx/>
              <a:tabLst/>
            </a:pPr>
            <a:endParaRPr lang="en-US" sz="1200" dirty="0" smtClean="0">
              <a:ea typeface="Calibri" pitchFamily="34" charset="0"/>
              <a:cs typeface="Times New Roman" pitchFamily="18" charset="0"/>
            </a:endParaRPr>
          </a:p>
          <a:p>
            <a:pPr marL="285750" marR="0" lvl="0" indent="-285750" algn="justLow" defTabSz="914400" rtl="0" eaLnBrk="1" fontAlgn="base" latinLnBrk="0" hangingPunct="1">
              <a:lnSpc>
                <a:spcPct val="100000"/>
              </a:lnSpc>
              <a:spcBef>
                <a:spcPct val="0"/>
              </a:spcBef>
              <a:spcAft>
                <a:spcPct val="0"/>
              </a:spcAft>
              <a:buClrTx/>
              <a:buSzTx/>
              <a:tabLst/>
            </a:pPr>
            <a:r>
              <a:rPr kumimoji="0" lang="en-US" sz="1200" b="1" i="0" u="none" strike="noStrike" cap="none" normalizeH="0" baseline="0" dirty="0" smtClean="0">
                <a:ln>
                  <a:noFill/>
                </a:ln>
                <a:solidFill>
                  <a:schemeClr val="tx1"/>
                </a:solidFill>
                <a:effectLst/>
                <a:ea typeface="Calibri" pitchFamily="34" charset="0"/>
                <a:cs typeface="Times New Roman" pitchFamily="18" charset="0"/>
              </a:rPr>
              <a:t>I.    How the National Oil Company (NOC) is the unique solution to Lebanon’s Oil &amp; Gas.</a:t>
            </a:r>
          </a:p>
          <a:p>
            <a:pPr marL="285750" marR="0" lvl="0" indent="-285750" algn="justLow" defTabSz="914400" rtl="0" eaLnBrk="1" fontAlgn="base" latinLnBrk="0" hangingPunct="1">
              <a:lnSpc>
                <a:spcPct val="100000"/>
              </a:lnSpc>
              <a:spcBef>
                <a:spcPct val="0"/>
              </a:spcBef>
              <a:spcAft>
                <a:spcPct val="0"/>
              </a:spcAft>
              <a:buClrTx/>
              <a:buSzTx/>
              <a:tabLst/>
            </a:pPr>
            <a:endParaRPr lang="en-US" sz="1200" b="1" dirty="0" smtClean="0">
              <a:ea typeface="Calibri" pitchFamily="34" charset="0"/>
              <a:cs typeface="Times New Roman" pitchFamily="18" charset="0"/>
            </a:endParaRPr>
          </a:p>
          <a:p>
            <a:pPr marL="285750" marR="0" lvl="0" indent="-285750" algn="justLow" defTabSz="914400" rtl="0" eaLnBrk="1" fontAlgn="base" latinLnBrk="0" hangingPunct="1">
              <a:lnSpc>
                <a:spcPct val="100000"/>
              </a:lnSpc>
              <a:spcBef>
                <a:spcPct val="0"/>
              </a:spcBef>
              <a:spcAft>
                <a:spcPct val="0"/>
              </a:spcAft>
              <a:buClrTx/>
              <a:buSzTx/>
              <a:tabLst/>
            </a:pPr>
            <a:r>
              <a:rPr kumimoji="0" lang="en-US" sz="1200" b="1" i="0" u="none" strike="noStrike" cap="none" normalizeH="0" baseline="0" dirty="0" smtClean="0">
                <a:ln>
                  <a:noFill/>
                </a:ln>
                <a:solidFill>
                  <a:schemeClr val="tx1"/>
                </a:solidFill>
                <a:effectLst/>
                <a:ea typeface="Calibri" pitchFamily="34" charset="0"/>
                <a:cs typeface="Times New Roman" pitchFamily="18" charset="0"/>
              </a:rPr>
              <a:t>J.</a:t>
            </a:r>
            <a:r>
              <a:rPr kumimoji="0" lang="en-US" sz="1200" b="1" i="0" u="none" strike="noStrike" cap="none" normalizeH="0" dirty="0" smtClean="0">
                <a:ln>
                  <a:noFill/>
                </a:ln>
                <a:solidFill>
                  <a:schemeClr val="tx1"/>
                </a:solidFill>
                <a:effectLst/>
                <a:ea typeface="Calibri" pitchFamily="34" charset="0"/>
                <a:cs typeface="Times New Roman" pitchFamily="18" charset="0"/>
              </a:rPr>
              <a:t>    </a:t>
            </a:r>
            <a:r>
              <a:rPr lang="en-US" sz="1200" b="1" dirty="0" smtClean="0">
                <a:ea typeface="Calibri" pitchFamily="34" charset="0"/>
                <a:cs typeface="Times New Roman" pitchFamily="18" charset="0"/>
              </a:rPr>
              <a:t>The Licensing-Rounds strategy is not the only option available for Lebanon.</a:t>
            </a:r>
            <a:endParaRPr kumimoji="0" lang="en-US" sz="1200" b="1" i="0" u="none" strike="noStrike" cap="none" normalizeH="0" baseline="0" dirty="0" smtClean="0">
              <a:ln>
                <a:noFill/>
              </a:ln>
              <a:solidFill>
                <a:schemeClr val="tx1"/>
              </a:solidFill>
              <a:effectLst/>
              <a:ea typeface="Calibri" pitchFamily="34" charset="0"/>
              <a:cs typeface="Times New Roman" pitchFamily="18" charset="0"/>
            </a:endParaRPr>
          </a:p>
          <a:p>
            <a:pPr marL="228600" marR="0" lvl="0" indent="-228600" algn="justLow" defTabSz="914400" rtl="0" eaLnBrk="1" fontAlgn="base" latinLnBrk="0" hangingPunct="1">
              <a:lnSpc>
                <a:spcPct val="100000"/>
              </a:lnSpc>
              <a:spcBef>
                <a:spcPct val="0"/>
              </a:spcBef>
              <a:spcAft>
                <a:spcPct val="0"/>
              </a:spcAft>
              <a:buClrTx/>
              <a:buSzTx/>
              <a:buAutoNum type="alphaUcPeriod"/>
              <a:tabLst/>
            </a:pPr>
            <a:endParaRPr kumimoji="0" lang="en-US" sz="1200" b="0" i="0" u="none" strike="noStrike" cap="none" normalizeH="0" baseline="0" dirty="0" smtClean="0">
              <a:ln>
                <a:noFill/>
              </a:ln>
              <a:solidFill>
                <a:schemeClr val="tx1"/>
              </a:solidFill>
              <a:effectLst/>
              <a:ea typeface="Calibri" pitchFamily="34" charset="0"/>
              <a:cs typeface="Times New Roman" pitchFamily="18" charset="0"/>
            </a:endParaRPr>
          </a:p>
          <a:p>
            <a:pPr marL="228600" marR="0" lvl="0" indent="-228600" algn="justLow" defTabSz="914400" rtl="0" eaLnBrk="1" fontAlgn="base" latinLnBrk="0" hangingPunct="1">
              <a:lnSpc>
                <a:spcPct val="100000"/>
              </a:lnSpc>
              <a:spcBef>
                <a:spcPct val="0"/>
              </a:spcBef>
              <a:spcAft>
                <a:spcPct val="0"/>
              </a:spcAft>
              <a:buClrTx/>
              <a:buSzTx/>
              <a:tabLst/>
            </a:pPr>
            <a:r>
              <a:rPr lang="en-US" sz="1200" b="1" dirty="0" smtClean="0">
                <a:ea typeface="Calibri" pitchFamily="34" charset="0"/>
                <a:cs typeface="Times New Roman" pitchFamily="18" charset="0"/>
              </a:rPr>
              <a:t>K</a:t>
            </a:r>
            <a:r>
              <a:rPr kumimoji="0" lang="en-US" sz="1200" b="1" i="0" u="none" strike="noStrike" cap="none" normalizeH="0" baseline="0" dirty="0" smtClean="0">
                <a:ln>
                  <a:noFill/>
                </a:ln>
                <a:effectLst/>
                <a:ea typeface="Calibri" pitchFamily="34" charset="0"/>
                <a:cs typeface="Times New Roman" pitchFamily="18" charset="0"/>
              </a:rPr>
              <a:t>.  </a:t>
            </a:r>
            <a:r>
              <a:rPr kumimoji="0" lang="en-US" sz="1200" b="1" i="0" u="none" strike="noStrike" cap="none" normalizeH="0" baseline="0" dirty="0" smtClean="0">
                <a:ln>
                  <a:noFill/>
                </a:ln>
                <a:solidFill>
                  <a:srgbClr val="0070C0"/>
                </a:solidFill>
                <a:effectLst/>
                <a:ea typeface="Calibri" pitchFamily="34" charset="0"/>
                <a:cs typeface="Times New Roman" pitchFamily="18" charset="0"/>
              </a:rPr>
              <a:t>Closure: </a:t>
            </a:r>
            <a:r>
              <a:rPr kumimoji="0" lang="en-US" sz="1200" i="0" u="none" strike="noStrike" cap="none" normalizeH="0" baseline="0" dirty="0" smtClean="0">
                <a:ln>
                  <a:noFill/>
                </a:ln>
                <a:effectLst/>
                <a:ea typeface="Calibri" pitchFamily="34" charset="0"/>
                <a:cs typeface="Times New Roman" pitchFamily="18" charset="0"/>
              </a:rPr>
              <a:t>A courtesy </a:t>
            </a:r>
            <a:r>
              <a:rPr lang="en-US" sz="1200" dirty="0" smtClean="0">
                <a:ea typeface="Calibri" pitchFamily="34" charset="0"/>
                <a:cs typeface="Times New Roman" pitchFamily="18" charset="0"/>
              </a:rPr>
              <a:t>of </a:t>
            </a:r>
            <a:r>
              <a:rPr kumimoji="0" lang="en-US" sz="1200" i="0" u="none" strike="noStrike" cap="none" normalizeH="0" baseline="0" dirty="0" smtClean="0">
                <a:ln>
                  <a:noFill/>
                </a:ln>
                <a:effectLst/>
                <a:ea typeface="Calibri" pitchFamily="34" charset="0"/>
                <a:cs typeface="Times New Roman" pitchFamily="18" charset="0"/>
              </a:rPr>
              <a:t>an independent Operator in the</a:t>
            </a:r>
            <a:r>
              <a:rPr kumimoji="0" lang="en-US" sz="1200" i="0" u="none" strike="noStrike" cap="none" normalizeH="0" dirty="0" smtClean="0">
                <a:ln>
                  <a:noFill/>
                </a:ln>
                <a:effectLst/>
                <a:ea typeface="Calibri" pitchFamily="34" charset="0"/>
                <a:cs typeface="Times New Roman" pitchFamily="18" charset="0"/>
              </a:rPr>
              <a:t> USA</a:t>
            </a:r>
            <a:r>
              <a:rPr lang="en-US" sz="1200" dirty="0" smtClean="0">
                <a:ea typeface="Calibri" pitchFamily="34" charset="0"/>
                <a:cs typeface="Times New Roman" pitchFamily="18" charset="0"/>
              </a:rPr>
              <a:t> </a:t>
            </a:r>
            <a:r>
              <a:rPr kumimoji="0" lang="en-US" sz="1200" i="0" u="none" strike="noStrike" cap="none" normalizeH="0" baseline="0" dirty="0" smtClean="0">
                <a:ln>
                  <a:noFill/>
                </a:ln>
                <a:effectLst/>
                <a:ea typeface="Calibri" pitchFamily="34" charset="0"/>
                <a:cs typeface="Times New Roman" pitchFamily="18" charset="0"/>
              </a:rPr>
              <a:t>to the Oil &amp; Gas students</a:t>
            </a:r>
            <a:r>
              <a:rPr kumimoji="0" lang="en-US" sz="1200" i="0" u="none" strike="noStrike" cap="none" normalizeH="0" dirty="0" smtClean="0">
                <a:ln>
                  <a:noFill/>
                </a:ln>
                <a:effectLst/>
                <a:ea typeface="Calibri" pitchFamily="34" charset="0"/>
                <a:cs typeface="Times New Roman" pitchFamily="18" charset="0"/>
              </a:rPr>
              <a:t> </a:t>
            </a:r>
            <a:r>
              <a:rPr lang="en-US" sz="1200" dirty="0" smtClean="0">
                <a:ea typeface="Calibri" pitchFamily="34" charset="0"/>
                <a:cs typeface="Times New Roman" pitchFamily="18" charset="0"/>
              </a:rPr>
              <a:t>in </a:t>
            </a:r>
            <a:r>
              <a:rPr kumimoji="0" lang="en-US" sz="1200" i="0" u="none" strike="noStrike" cap="none" normalizeH="0" dirty="0" smtClean="0">
                <a:ln>
                  <a:noFill/>
                </a:ln>
                <a:effectLst/>
                <a:ea typeface="Calibri" pitchFamily="34" charset="0"/>
                <a:cs typeface="Times New Roman" pitchFamily="18" charset="0"/>
              </a:rPr>
              <a:t>Lebanon to e</a:t>
            </a:r>
            <a:r>
              <a:rPr kumimoji="0" lang="en-US" sz="1200" i="0" u="none" strike="noStrike" cap="none" normalizeH="0" baseline="0" dirty="0" smtClean="0">
                <a:ln>
                  <a:noFill/>
                </a:ln>
                <a:solidFill>
                  <a:schemeClr val="tx1"/>
                </a:solidFill>
                <a:effectLst/>
                <a:ea typeface="Calibri" pitchFamily="34" charset="0"/>
                <a:cs typeface="Times New Roman" pitchFamily="18" charset="0"/>
              </a:rPr>
              <a:t>xamine</a:t>
            </a:r>
            <a:r>
              <a:rPr kumimoji="0" lang="en-US" sz="1200" i="0" u="none" strike="noStrike" cap="none" normalizeH="0" dirty="0" smtClean="0">
                <a:ln>
                  <a:noFill/>
                </a:ln>
                <a:solidFill>
                  <a:schemeClr val="tx1"/>
                </a:solidFill>
                <a:effectLst/>
                <a:ea typeface="Calibri" pitchFamily="34" charset="0"/>
                <a:cs typeface="Times New Roman" pitchFamily="18" charset="0"/>
              </a:rPr>
              <a:t> samples of actual light Crude Oil (38 Gravity) from </a:t>
            </a:r>
            <a:r>
              <a:rPr lang="en-US" sz="1200" dirty="0" smtClean="0">
                <a:ea typeface="Calibri" pitchFamily="34" charset="0"/>
                <a:cs typeface="Times New Roman" pitchFamily="18" charset="0"/>
              </a:rPr>
              <a:t>a Paleozoic Detrital Dolomitic Formation in an Oil Well drilled to a depth of 9,000ft in the </a:t>
            </a:r>
            <a:r>
              <a:rPr kumimoji="0" lang="en-US" sz="1200" i="0" u="none" strike="noStrike" cap="none" normalizeH="0" dirty="0" smtClean="0">
                <a:ln>
                  <a:noFill/>
                </a:ln>
                <a:solidFill>
                  <a:schemeClr val="tx1"/>
                </a:solidFill>
                <a:effectLst/>
                <a:ea typeface="Calibri" pitchFamily="34" charset="0"/>
                <a:cs typeface="Times New Roman" pitchFamily="18" charset="0"/>
              </a:rPr>
              <a:t>Midland Basin, West Texas</a:t>
            </a:r>
            <a:r>
              <a:rPr kumimoji="0" lang="en-US" sz="1200" b="1" i="0" u="none" strike="noStrike" cap="none" normalizeH="0" dirty="0" smtClean="0">
                <a:ln>
                  <a:noFill/>
                </a:ln>
                <a:solidFill>
                  <a:schemeClr val="tx1"/>
                </a:solidFill>
                <a:effectLst/>
                <a:ea typeface="Calibri" pitchFamily="34" charset="0"/>
                <a:cs typeface="Times New Roman" pitchFamily="18" charset="0"/>
              </a:rPr>
              <a:t>.</a:t>
            </a:r>
            <a:endParaRPr kumimoji="0" lang="en-US" sz="1200" b="1" i="0" u="none" strike="noStrike" cap="none" normalizeH="0" baseline="0" dirty="0" smtClean="0">
              <a:ln>
                <a:noFill/>
              </a:ln>
              <a:solidFill>
                <a:schemeClr val="tx1"/>
              </a:solidFill>
              <a:effectLst/>
              <a:ea typeface="Calibri" pitchFamily="34" charset="0"/>
              <a:cs typeface="Times New Roman" pitchFamily="18" charset="0"/>
            </a:endParaRPr>
          </a:p>
          <a:p>
            <a:pPr marL="228600" marR="0" lvl="0" indent="-228600" algn="justLow" defTabSz="914400" rtl="0" eaLnBrk="1" fontAlgn="base" latinLnBrk="0" hangingPunct="1">
              <a:lnSpc>
                <a:spcPct val="100000"/>
              </a:lnSpc>
              <a:spcBef>
                <a:spcPct val="0"/>
              </a:spcBef>
              <a:spcAft>
                <a:spcPct val="0"/>
              </a:spcAft>
              <a:buClrTx/>
              <a:buSzTx/>
              <a:buAutoNum type="alphaUcPeriod"/>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bwMode="auto">
          <a:xfrm>
            <a:off x="7812360" y="764704"/>
            <a:ext cx="720080" cy="1008112"/>
          </a:xfrm>
          <a:prstGeom prst="rect">
            <a:avLst/>
          </a:prstGeom>
          <a:noFill/>
          <a:ln>
            <a:noFill/>
          </a:ln>
        </p:spPr>
      </p:pic>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214281" y="123767"/>
            <a:ext cx="8390167" cy="71558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ctr" defTabSz="914400" rtl="0" eaLnBrk="1" fontAlgn="base" latinLnBrk="0" hangingPunct="1">
              <a:lnSpc>
                <a:spcPct val="100000"/>
              </a:lnSpc>
              <a:spcBef>
                <a:spcPct val="0"/>
              </a:spcBef>
              <a:spcAft>
                <a:spcPct val="0"/>
              </a:spcAft>
              <a:buClrTx/>
              <a:buSzTx/>
              <a:tabLst/>
            </a:pPr>
            <a:endParaRPr lang="en-US" sz="1400" b="1" dirty="0" smtClean="0"/>
          </a:p>
          <a:p>
            <a:pPr marL="342900" lvl="0" indent="-342900"/>
            <a:r>
              <a:rPr lang="en-US" sz="1200" b="1" dirty="0" smtClean="0"/>
              <a:t> </a:t>
            </a:r>
          </a:p>
          <a:p>
            <a:pPr marL="342900" lvl="0" indent="-342900"/>
            <a:endParaRPr lang="en-US" sz="1200" b="1" dirty="0" smtClean="0"/>
          </a:p>
          <a:p>
            <a:pPr marL="342900" lvl="0" indent="-342900"/>
            <a:r>
              <a:rPr lang="en-US" sz="1200" b="1" dirty="0" smtClean="0"/>
              <a:t>   </a:t>
            </a:r>
            <a:endParaRPr lang="en-US" sz="900" b="1" dirty="0" smtClean="0">
              <a:ea typeface="Times New Roman" pitchFamily="18" charset="0"/>
              <a:cs typeface="Times New Roman" pitchFamily="18" charset="0"/>
            </a:endParaRPr>
          </a:p>
          <a:p>
            <a:pPr marL="342900" indent="-342900"/>
            <a:r>
              <a:rPr lang="en-US" sz="1200" b="1" dirty="0" smtClean="0">
                <a:ea typeface="Times New Roman" pitchFamily="18" charset="0"/>
                <a:cs typeface="Times New Roman" pitchFamily="18" charset="0"/>
              </a:rPr>
              <a:t>   </a:t>
            </a:r>
          </a:p>
          <a:p>
            <a:pPr marL="342900" indent="-342900"/>
            <a:endParaRPr lang="en-US" sz="1200" b="1" dirty="0" smtClean="0">
              <a:ea typeface="Times New Roman" pitchFamily="18" charset="0"/>
              <a:cs typeface="Times New Roman" pitchFamily="18" charset="0"/>
            </a:endParaRPr>
          </a:p>
          <a:p>
            <a:pPr marL="342900" indent="-342900"/>
            <a:endParaRPr lang="en-US" sz="1200" b="1" dirty="0" smtClean="0">
              <a:ea typeface="Times New Roman" pitchFamily="18" charset="0"/>
              <a:cs typeface="Times New Roman" pitchFamily="18" charset="0"/>
            </a:endParaRPr>
          </a:p>
          <a:p>
            <a:pPr marL="342900" indent="-342900"/>
            <a:r>
              <a:rPr lang="en-US" sz="1200" b="1" dirty="0" smtClean="0">
                <a:ea typeface="Times New Roman" pitchFamily="18" charset="0"/>
                <a:cs typeface="Times New Roman" pitchFamily="18" charset="0"/>
              </a:rPr>
              <a:t>-    Creation vs. Evolution: </a:t>
            </a:r>
            <a:r>
              <a:rPr lang="en-US" sz="1200" b="1" dirty="0" smtClean="0">
                <a:solidFill>
                  <a:srgbClr val="0070C0"/>
                </a:solidFill>
                <a:ea typeface="Times New Roman" pitchFamily="18" charset="0"/>
                <a:cs typeface="Times New Roman" pitchFamily="18" charset="0"/>
              </a:rPr>
              <a:t>If you do not believe in God, I urge you to re-consider.</a:t>
            </a:r>
            <a:endParaRPr lang="en-US" sz="1100" dirty="0" smtClean="0">
              <a:solidFill>
                <a:srgbClr val="0070C0"/>
              </a:solidFill>
              <a:ea typeface="Times New Roman" pitchFamily="18" charset="0"/>
              <a:cs typeface="Times New Roman" pitchFamily="18" charset="0"/>
            </a:endParaRPr>
          </a:p>
          <a:p>
            <a:pPr marL="342900" lvl="0" indent="-342900"/>
            <a:endParaRPr lang="en-US" sz="900" b="1" dirty="0" smtClean="0"/>
          </a:p>
          <a:p>
            <a:pPr marL="342900" lvl="0" indent="-342900"/>
            <a:r>
              <a:rPr lang="en-US" sz="1200" b="1" dirty="0" smtClean="0"/>
              <a:t>-    Definition of the Truth, or the Universe moral Constitution: </a:t>
            </a:r>
            <a:r>
              <a:rPr lang="en-US" sz="1200" b="1" dirty="0" smtClean="0">
                <a:solidFill>
                  <a:srgbClr val="0070C0"/>
                </a:solidFill>
              </a:rPr>
              <a:t>The Truth is whatever corresponds to reality.</a:t>
            </a:r>
          </a:p>
          <a:p>
            <a:pPr marL="342900" lvl="0" indent="-342900"/>
            <a:r>
              <a:rPr lang="en-US" sz="1200" dirty="0" smtClean="0"/>
              <a:t>      </a:t>
            </a:r>
            <a:r>
              <a:rPr lang="en-US" sz="1100" dirty="0" smtClean="0"/>
              <a:t>A scholar once said:</a:t>
            </a:r>
            <a:r>
              <a:rPr lang="en-US" sz="1100" dirty="0" smtClean="0">
                <a:solidFill>
                  <a:srgbClr val="C00000"/>
                </a:solidFill>
              </a:rPr>
              <a:t>  The Health of a Society is directly proportional to the people’s commitment to the Truth.</a:t>
            </a:r>
          </a:p>
          <a:p>
            <a:pPr marL="342900" lvl="0" indent="-342900"/>
            <a:endParaRPr lang="en-US" sz="900" b="1" dirty="0" smtClean="0"/>
          </a:p>
          <a:p>
            <a:pPr marL="342900" lvl="0" indent="-342900"/>
            <a:r>
              <a:rPr lang="en-US" sz="1200" b="1" dirty="0" smtClean="0"/>
              <a:t>-    Definition of an Expert:</a:t>
            </a:r>
            <a:r>
              <a:rPr lang="en-US" sz="1050" b="1" dirty="0" smtClean="0"/>
              <a:t> </a:t>
            </a:r>
            <a:r>
              <a:rPr lang="en-US" sz="1100" dirty="0" smtClean="0"/>
              <a:t>It is that entity (an individual or a company) with the education, knowledge and years of hands-on</a:t>
            </a:r>
          </a:p>
          <a:p>
            <a:pPr marL="342900" lvl="0" indent="-342900"/>
            <a:r>
              <a:rPr lang="en-US" sz="1100" dirty="0" smtClean="0"/>
              <a:t>      experience in a particular field, or a profession. You are a “Loose Canon” without the years of HANDS-ON experience, </a:t>
            </a:r>
            <a:r>
              <a:rPr lang="en-US" sz="800" dirty="0" smtClean="0"/>
              <a:t>as if I earn</a:t>
            </a:r>
          </a:p>
          <a:p>
            <a:pPr marL="342900" lvl="0" indent="-342900"/>
            <a:r>
              <a:rPr lang="en-US" sz="800" dirty="0" smtClean="0"/>
              <a:t>         my license to practice medicine when I exercise my hobby, reading Medical Journals.</a:t>
            </a:r>
            <a:endParaRPr lang="en-US" sz="1200" b="1" dirty="0" smtClean="0">
              <a:solidFill>
                <a:srgbClr val="0070C0"/>
              </a:solidFill>
            </a:endParaRPr>
          </a:p>
          <a:p>
            <a:endParaRPr lang="en-US" sz="900" dirty="0" smtClean="0"/>
          </a:p>
          <a:p>
            <a:pPr>
              <a:buFontTx/>
              <a:buChar char="-"/>
            </a:pPr>
            <a:r>
              <a:rPr lang="en-US" sz="1300" b="1" dirty="0" smtClean="0"/>
              <a:t>    </a:t>
            </a:r>
            <a:r>
              <a:rPr lang="en-US" sz="1200" b="1" dirty="0" smtClean="0"/>
              <a:t>Don’t fall into the trap</a:t>
            </a:r>
            <a:r>
              <a:rPr lang="en-US" sz="1200" dirty="0" smtClean="0"/>
              <a:t>. </a:t>
            </a:r>
            <a:r>
              <a:rPr lang="en-US" sz="1100" dirty="0" smtClean="0"/>
              <a:t>You can lead the horse to the water but you cannot force it to drink. We blame it on all but ourselves.</a:t>
            </a:r>
          </a:p>
          <a:p>
            <a:endParaRPr lang="en-US" sz="900" dirty="0" smtClean="0">
              <a:solidFill>
                <a:srgbClr val="C00000"/>
              </a:solidFill>
            </a:endParaRPr>
          </a:p>
          <a:p>
            <a:pPr>
              <a:buFontTx/>
              <a:buChar char="-"/>
            </a:pPr>
            <a:r>
              <a:rPr lang="en-US" sz="1100" b="1" dirty="0" smtClean="0"/>
              <a:t>     </a:t>
            </a:r>
            <a:r>
              <a:rPr lang="en-US" sz="1200" b="1" dirty="0" smtClean="0"/>
              <a:t>Embracing the good and let go with the bad</a:t>
            </a:r>
            <a:r>
              <a:rPr lang="en-US" sz="1200" dirty="0" smtClean="0"/>
              <a:t>. Lebanon’s best comes first; not you, not me, not special interest groups.</a:t>
            </a:r>
          </a:p>
          <a:p>
            <a:pPr>
              <a:buFontTx/>
              <a:buChar char="-"/>
            </a:pPr>
            <a:endParaRPr lang="en-US" sz="1100" dirty="0" smtClean="0"/>
          </a:p>
          <a:p>
            <a:r>
              <a:rPr lang="en-US" sz="1200" b="1" dirty="0" smtClean="0"/>
              <a:t>-    </a:t>
            </a:r>
            <a:r>
              <a:rPr lang="en-US" sz="1100" b="1" dirty="0" smtClean="0"/>
              <a:t>Despite what some country(s) think, namely Norway or its Agents, I believe Lebanon has a decent institutional capacity. </a:t>
            </a:r>
          </a:p>
          <a:p>
            <a:r>
              <a:rPr lang="en-US" sz="1000" b="1" dirty="0" smtClean="0">
                <a:solidFill>
                  <a:srgbClr val="C00000"/>
                </a:solidFill>
              </a:rPr>
              <a:t>       </a:t>
            </a:r>
            <a:r>
              <a:rPr lang="en-US" sz="1100" dirty="0" smtClean="0">
                <a:solidFill>
                  <a:srgbClr val="C00000"/>
                </a:solidFill>
              </a:rPr>
              <a:t>However, it is my opinion that we need to gravitate to an industry model suitable to Lebanon’s Cultural Fabric.</a:t>
            </a:r>
            <a:endParaRPr lang="en-US" sz="1100" dirty="0" smtClean="0"/>
          </a:p>
          <a:p>
            <a:endParaRPr lang="en-US" sz="900" dirty="0" smtClean="0">
              <a:solidFill>
                <a:srgbClr val="C00000"/>
              </a:solidFill>
            </a:endParaRPr>
          </a:p>
          <a:p>
            <a:r>
              <a:rPr lang="en-US" sz="1100" b="1" dirty="0" smtClean="0"/>
              <a:t> -    </a:t>
            </a:r>
            <a:r>
              <a:rPr lang="en-US" sz="1200" b="1" dirty="0" smtClean="0"/>
              <a:t>Adopt a policy of Inclusivity </a:t>
            </a:r>
            <a:r>
              <a:rPr lang="en-US" sz="1100" dirty="0" smtClean="0">
                <a:solidFill>
                  <a:srgbClr val="C00000"/>
                </a:solidFill>
              </a:rPr>
              <a:t>(based on Fairness and Equality) </a:t>
            </a:r>
            <a:r>
              <a:rPr lang="en-US" sz="1100" b="1" dirty="0" smtClean="0"/>
              <a:t>rather than Exclusivity </a:t>
            </a:r>
            <a:r>
              <a:rPr lang="en-US" sz="1100" dirty="0" smtClean="0">
                <a:solidFill>
                  <a:srgbClr val="C00000"/>
                </a:solidFill>
              </a:rPr>
              <a:t>(based on Selective Breeding and </a:t>
            </a:r>
          </a:p>
          <a:p>
            <a:r>
              <a:rPr lang="en-US" sz="1100" dirty="0" smtClean="0">
                <a:solidFill>
                  <a:srgbClr val="C00000"/>
                </a:solidFill>
              </a:rPr>
              <a:t>      Greed).  </a:t>
            </a:r>
            <a:r>
              <a:rPr lang="en-US" sz="1100" dirty="0" smtClean="0"/>
              <a:t>Have you not seen what happened in Libya?</a:t>
            </a:r>
          </a:p>
          <a:p>
            <a:endParaRPr lang="en-US" sz="900" b="1" dirty="0" smtClean="0"/>
          </a:p>
          <a:p>
            <a:pPr>
              <a:buFontTx/>
              <a:buChar char="-"/>
            </a:pPr>
            <a:r>
              <a:rPr lang="en-US" sz="1100" b="1" dirty="0" smtClean="0"/>
              <a:t>     </a:t>
            </a:r>
            <a:r>
              <a:rPr lang="en-US" sz="1200" b="1" dirty="0" smtClean="0"/>
              <a:t>For now, let’s focus on the Essentials, </a:t>
            </a:r>
            <a:r>
              <a:rPr lang="en-US" sz="1600" b="1" dirty="0" smtClean="0">
                <a:solidFill>
                  <a:srgbClr val="FF0000"/>
                </a:solidFill>
              </a:rPr>
              <a:t>TO DRILL</a:t>
            </a:r>
            <a:r>
              <a:rPr lang="en-US" sz="1200" b="1" dirty="0" smtClean="0"/>
              <a:t>, rather than the Secondary(s), which are cosmetics.</a:t>
            </a:r>
            <a:endParaRPr lang="en-US" sz="1200" dirty="0" smtClean="0"/>
          </a:p>
          <a:p>
            <a:r>
              <a:rPr lang="en-US" sz="1200" dirty="0" smtClean="0"/>
              <a:t>      </a:t>
            </a:r>
            <a:r>
              <a:rPr lang="en-US" sz="1100" dirty="0" smtClean="0">
                <a:solidFill>
                  <a:srgbClr val="C00000"/>
                </a:solidFill>
              </a:rPr>
              <a:t>Essentials</a:t>
            </a:r>
            <a:r>
              <a:rPr lang="en-US" sz="1100" dirty="0" smtClean="0"/>
              <a:t>. Lebanon Oil industry’s foundation: Oil &amp; Gas Ministry, National Oil Company, qualified PA, and the LAF/Security</a:t>
            </a:r>
            <a:r>
              <a:rPr lang="en-US" sz="1000" dirty="0" smtClean="0"/>
              <a:t>.</a:t>
            </a:r>
          </a:p>
          <a:p>
            <a:r>
              <a:rPr lang="en-US" sz="1100" dirty="0" smtClean="0">
                <a:solidFill>
                  <a:srgbClr val="C00000"/>
                </a:solidFill>
              </a:rPr>
              <a:t>       Secondary(s)</a:t>
            </a:r>
            <a:r>
              <a:rPr lang="en-US" sz="1100" dirty="0" smtClean="0"/>
              <a:t>. Sovereign Funds, Petroleum Supreme Council, Etc… </a:t>
            </a:r>
            <a:r>
              <a:rPr lang="en-US" sz="1100" b="1" dirty="0" smtClean="0">
                <a:solidFill>
                  <a:srgbClr val="0070C0"/>
                </a:solidFill>
              </a:rPr>
              <a:t>Kill the bear first, then, skin it!</a:t>
            </a:r>
          </a:p>
          <a:p>
            <a:pPr marL="342900" lvl="0" indent="-342900"/>
            <a:endParaRPr lang="en-US" sz="900" dirty="0" smtClean="0">
              <a:solidFill>
                <a:srgbClr val="C00000"/>
              </a:solidFill>
            </a:endParaRPr>
          </a:p>
          <a:p>
            <a:pPr marL="342900" lvl="0" indent="-342900"/>
            <a:r>
              <a:rPr lang="en-US" sz="1200" b="1" dirty="0" smtClean="0"/>
              <a:t>-    Unique Expertise in Oil &amp; Gas Operation. </a:t>
            </a:r>
            <a:r>
              <a:rPr lang="en-US" sz="1100" dirty="0" smtClean="0"/>
              <a:t>There are over </a:t>
            </a:r>
            <a:r>
              <a:rPr lang="en-US" sz="1100" dirty="0" smtClean="0">
                <a:solidFill>
                  <a:srgbClr val="0070C0"/>
                </a:solidFill>
              </a:rPr>
              <a:t>1.5million</a:t>
            </a:r>
            <a:r>
              <a:rPr lang="en-US" sz="1100" dirty="0" smtClean="0"/>
              <a:t> Wells drilled in the USA. Most intense Oil &amp; Gas</a:t>
            </a:r>
          </a:p>
          <a:p>
            <a:pPr marL="342900" lvl="0" indent="-342900"/>
            <a:r>
              <a:rPr lang="en-US" sz="1100" dirty="0" smtClean="0"/>
              <a:t>      expertise offered on this planet.</a:t>
            </a:r>
          </a:p>
          <a:p>
            <a:pPr marL="342900" lvl="0" indent="-342900"/>
            <a:endParaRPr lang="en-US" sz="1100" dirty="0" smtClean="0"/>
          </a:p>
          <a:p>
            <a:pPr marL="342900" lvl="0" indent="-342900"/>
            <a:r>
              <a:rPr lang="en-US" sz="1200" b="1" dirty="0" smtClean="0"/>
              <a:t>-    NOCs and World’s Reserves</a:t>
            </a:r>
            <a:r>
              <a:rPr lang="en-US" sz="1100" dirty="0" smtClean="0"/>
              <a:t>: Over 75% of the World’s Oil Reserves controlled by National Oil Companies. There are 50 major</a:t>
            </a:r>
          </a:p>
          <a:p>
            <a:pPr marL="342900" lvl="0" indent="-342900"/>
            <a:r>
              <a:rPr lang="en-US" sz="1100" dirty="0" smtClean="0"/>
              <a:t>      companies in the world; 28 of them are NOCs.</a:t>
            </a:r>
          </a:p>
          <a:p>
            <a:endParaRPr lang="en-US" sz="1100" b="1" dirty="0" smtClean="0"/>
          </a:p>
          <a:p>
            <a:endParaRPr lang="en-US" sz="900" b="1" dirty="0" smtClean="0"/>
          </a:p>
          <a:p>
            <a:pPr marL="342900" lvl="0" indent="-342900"/>
            <a:r>
              <a:rPr lang="en-US" sz="1200" b="1" dirty="0" smtClean="0"/>
              <a:t> </a:t>
            </a:r>
            <a:endParaRPr lang="en-US" sz="1300" b="1" dirty="0" smtClean="0"/>
          </a:p>
          <a:p>
            <a:pPr marL="342900" lvl="0" indent="-342900"/>
            <a:r>
              <a:rPr lang="en-US" sz="1300" b="1" dirty="0" smtClean="0"/>
              <a:t> </a:t>
            </a:r>
            <a:endParaRPr lang="en-US" sz="1300" b="1" dirty="0" smtClean="0">
              <a:solidFill>
                <a:srgbClr val="FF0000"/>
              </a:solidFill>
              <a:latin typeface="Arial" pitchFamily="34" charset="0"/>
              <a:ea typeface="Times New Roman" pitchFamily="18" charset="0"/>
              <a:cs typeface="Arial" pitchFamily="34" charset="0"/>
            </a:endParaRPr>
          </a:p>
          <a:p>
            <a:pPr>
              <a:buFontTx/>
              <a:buChar char="-"/>
            </a:pPr>
            <a:endParaRPr lang="en-US" sz="800" b="1" dirty="0" smtClean="0">
              <a:solidFill>
                <a:srgbClr val="FF0000"/>
              </a:solidFill>
              <a:latin typeface="Arial" pitchFamily="34" charset="0"/>
              <a:ea typeface="Times New Roman" pitchFamily="18" charset="0"/>
              <a:cs typeface="Arial" pitchFamily="34" charset="0"/>
            </a:endParaRPr>
          </a:p>
        </p:txBody>
      </p:sp>
      <p:pic>
        <p:nvPicPr>
          <p:cNvPr id="3" name="Picture 2"/>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bwMode="auto">
          <a:xfrm>
            <a:off x="8316416" y="620688"/>
            <a:ext cx="648072" cy="864096"/>
          </a:xfrm>
          <a:prstGeom prst="rect">
            <a:avLst/>
          </a:prstGeom>
          <a:noFill/>
          <a:ln>
            <a:noFill/>
          </a:ln>
        </p:spPr>
      </p:pic>
      <p:sp>
        <p:nvSpPr>
          <p:cNvPr id="9" name="Rectangle 8"/>
          <p:cNvSpPr/>
          <p:nvPr/>
        </p:nvSpPr>
        <p:spPr>
          <a:xfrm>
            <a:off x="827584" y="404664"/>
            <a:ext cx="7128792" cy="4431983"/>
          </a:xfrm>
          <a:prstGeom prst="rect">
            <a:avLst/>
          </a:prstGeom>
        </p:spPr>
        <p:txBody>
          <a:bodyPr wrap="square">
            <a:spAutoFit/>
          </a:bodyPr>
          <a:lstStyle/>
          <a:p>
            <a:pPr marL="342900" lvl="0" indent="-342900" algn="ctr" fontAlgn="base">
              <a:spcBef>
                <a:spcPct val="0"/>
              </a:spcBef>
              <a:spcAft>
                <a:spcPct val="0"/>
              </a:spcAft>
            </a:pPr>
            <a:endParaRPr lang="en-US" sz="1400" b="1" dirty="0" smtClean="0">
              <a:solidFill>
                <a:srgbClr val="0070C0"/>
              </a:solidFill>
              <a:latin typeface="Calibri" pitchFamily="34" charset="0"/>
              <a:ea typeface="Times New Roman" pitchFamily="18" charset="0"/>
              <a:cs typeface="Times New Roman" pitchFamily="18" charset="0"/>
            </a:endParaRPr>
          </a:p>
          <a:p>
            <a:pPr marL="342900" lvl="0" indent="-342900" algn="ctr" fontAlgn="base">
              <a:spcBef>
                <a:spcPct val="0"/>
              </a:spcBef>
              <a:spcAft>
                <a:spcPct val="0"/>
              </a:spcAft>
              <a:buAutoNum type="alphaUcPeriod"/>
            </a:pPr>
            <a:endParaRPr lang="en-US" sz="2000" b="1" dirty="0" smtClean="0">
              <a:solidFill>
                <a:srgbClr val="C00000"/>
              </a:solidFill>
              <a:latin typeface="Calibri" pitchFamily="34" charset="0"/>
              <a:ea typeface="Times New Roman" pitchFamily="18" charset="0"/>
              <a:cs typeface="Times New Roman" pitchFamily="18" charset="0"/>
            </a:endParaRPr>
          </a:p>
          <a:p>
            <a:pPr marL="457200" lvl="0" indent="-457200" algn="ctr" fontAlgn="base">
              <a:spcBef>
                <a:spcPct val="0"/>
              </a:spcBef>
              <a:spcAft>
                <a:spcPct val="0"/>
              </a:spcAft>
              <a:buAutoNum type="alphaUcPeriod"/>
            </a:pPr>
            <a:r>
              <a:rPr lang="en-US" sz="2000" b="1" dirty="0" smtClean="0">
                <a:solidFill>
                  <a:srgbClr val="C00000"/>
                </a:solidFill>
                <a:ea typeface="Times New Roman" pitchFamily="18" charset="0"/>
                <a:cs typeface="Times New Roman" pitchFamily="18" charset="0"/>
              </a:rPr>
              <a:t>FACTS  &amp;  MORAL ISSUES</a:t>
            </a:r>
          </a:p>
          <a:p>
            <a:pPr marL="457200" lvl="0" indent="-457200" algn="ctr" fontAlgn="base">
              <a:spcBef>
                <a:spcPct val="0"/>
              </a:spcBef>
              <a:spcAft>
                <a:spcPct val="0"/>
              </a:spcAft>
            </a:pPr>
            <a:endParaRPr lang="en-US" sz="2000" b="1" dirty="0" smtClean="0">
              <a:solidFill>
                <a:srgbClr val="C00000"/>
              </a:solidFill>
              <a:ea typeface="Times New Roman" pitchFamily="18" charset="0"/>
              <a:cs typeface="Times New Roman" pitchFamily="18" charset="0"/>
            </a:endParaRPr>
          </a:p>
          <a:p>
            <a:pPr marL="342900" lvl="0" indent="-342900" algn="ctr" fontAlgn="base">
              <a:spcBef>
                <a:spcPct val="0"/>
              </a:spcBef>
              <a:spcAft>
                <a:spcPct val="0"/>
              </a:spcAft>
            </a:pPr>
            <a:endParaRPr lang="en-US" sz="2000" b="1" dirty="0" smtClean="0">
              <a:solidFill>
                <a:srgbClr val="C00000"/>
              </a:solidFill>
              <a:latin typeface="Calibri" pitchFamily="34" charset="0"/>
              <a:ea typeface="Times New Roman" pitchFamily="18" charset="0"/>
              <a:cs typeface="Times New Roman" pitchFamily="18" charset="0"/>
            </a:endParaRPr>
          </a:p>
          <a:p>
            <a:pPr marL="342900" lvl="0" indent="-342900" algn="ctr" fontAlgn="base">
              <a:spcBef>
                <a:spcPct val="0"/>
              </a:spcBef>
              <a:spcAft>
                <a:spcPct val="0"/>
              </a:spcAft>
            </a:pPr>
            <a:endParaRPr lang="en-US" sz="2000" b="1" dirty="0" smtClean="0">
              <a:solidFill>
                <a:srgbClr val="C00000"/>
              </a:solidFill>
              <a:latin typeface="Calibri" pitchFamily="34" charset="0"/>
              <a:ea typeface="Times New Roman" pitchFamily="18" charset="0"/>
              <a:cs typeface="Times New Roman" pitchFamily="18" charset="0"/>
            </a:endParaRPr>
          </a:p>
          <a:p>
            <a:pPr marL="342900" lvl="0" indent="-342900" algn="ctr" fontAlgn="base">
              <a:spcBef>
                <a:spcPct val="0"/>
              </a:spcBef>
              <a:spcAft>
                <a:spcPct val="0"/>
              </a:spcAft>
            </a:pPr>
            <a:endParaRPr lang="en-US" b="1" dirty="0" smtClean="0">
              <a:solidFill>
                <a:srgbClr val="C00000"/>
              </a:solidFill>
              <a:latin typeface="Calibri" pitchFamily="34" charset="0"/>
              <a:ea typeface="Times New Roman" pitchFamily="18" charset="0"/>
              <a:cs typeface="Times New Roman" pitchFamily="18" charset="0"/>
            </a:endParaRPr>
          </a:p>
          <a:p>
            <a:pPr marL="342900" lvl="0" indent="-342900" algn="ctr" fontAlgn="base">
              <a:spcBef>
                <a:spcPct val="0"/>
              </a:spcBef>
              <a:spcAft>
                <a:spcPct val="0"/>
              </a:spcAft>
            </a:pPr>
            <a:endParaRPr lang="en-US" b="1" dirty="0" smtClean="0">
              <a:solidFill>
                <a:srgbClr val="C00000"/>
              </a:solidFill>
              <a:latin typeface="Calibri" pitchFamily="34" charset="0"/>
              <a:ea typeface="Times New Roman" pitchFamily="18" charset="0"/>
              <a:cs typeface="Times New Roman" pitchFamily="18" charset="0"/>
            </a:endParaRPr>
          </a:p>
          <a:p>
            <a:pPr marL="342900" lvl="0" indent="-342900" algn="ctr" fontAlgn="base">
              <a:spcBef>
                <a:spcPct val="0"/>
              </a:spcBef>
              <a:spcAft>
                <a:spcPct val="0"/>
              </a:spcAft>
            </a:pPr>
            <a:endParaRPr lang="en-US" b="1" dirty="0" smtClean="0">
              <a:solidFill>
                <a:srgbClr val="C00000"/>
              </a:solidFill>
              <a:latin typeface="Calibri" pitchFamily="34" charset="0"/>
              <a:ea typeface="Times New Roman" pitchFamily="18" charset="0"/>
              <a:cs typeface="Times New Roman" pitchFamily="18" charset="0"/>
            </a:endParaRPr>
          </a:p>
          <a:p>
            <a:pPr marL="342900" lvl="0" indent="-342900" algn="ctr" fontAlgn="base">
              <a:spcBef>
                <a:spcPct val="0"/>
              </a:spcBef>
              <a:spcAft>
                <a:spcPct val="0"/>
              </a:spcAft>
            </a:pPr>
            <a:r>
              <a:rPr lang="en-US" b="1" dirty="0" smtClean="0">
                <a:solidFill>
                  <a:srgbClr val="C00000"/>
                </a:solidFill>
                <a:latin typeface="Calibri" pitchFamily="34" charset="0"/>
                <a:ea typeface="Times New Roman" pitchFamily="18" charset="0"/>
                <a:cs typeface="Times New Roman" pitchFamily="18" charset="0"/>
              </a:rPr>
              <a:t> </a:t>
            </a:r>
            <a:endParaRPr lang="en-US" b="1" dirty="0" smtClean="0">
              <a:latin typeface="Calibri" pitchFamily="34" charset="0"/>
              <a:ea typeface="Times New Roman" pitchFamily="18" charset="0"/>
              <a:cs typeface="Times New Roman" pitchFamily="18" charset="0"/>
            </a:endParaRPr>
          </a:p>
          <a:p>
            <a:pPr marL="342900" lvl="0" indent="-342900" algn="ctr" fontAlgn="base">
              <a:spcBef>
                <a:spcPct val="0"/>
              </a:spcBef>
              <a:spcAft>
                <a:spcPct val="0"/>
              </a:spcAft>
            </a:pPr>
            <a:endParaRPr lang="en-US" sz="1400" b="1" dirty="0" smtClean="0">
              <a:latin typeface="Calibri" pitchFamily="34" charset="0"/>
              <a:ea typeface="Times New Roman" pitchFamily="18" charset="0"/>
              <a:cs typeface="Times New Roman" pitchFamily="18" charset="0"/>
            </a:endParaRPr>
          </a:p>
          <a:p>
            <a:pPr marL="342900" lvl="0" indent="-342900" algn="ctr" fontAlgn="base">
              <a:spcBef>
                <a:spcPct val="0"/>
              </a:spcBef>
              <a:spcAft>
                <a:spcPct val="0"/>
              </a:spcAft>
            </a:pPr>
            <a:endParaRPr lang="en-US" sz="1400" b="1" dirty="0" smtClean="0">
              <a:latin typeface="Calibri" pitchFamily="34" charset="0"/>
              <a:ea typeface="Times New Roman" pitchFamily="18" charset="0"/>
              <a:cs typeface="Times New Roman" pitchFamily="18" charset="0"/>
            </a:endParaRPr>
          </a:p>
          <a:p>
            <a:pPr marL="342900" lvl="0" indent="-342900" algn="ctr" fontAlgn="base">
              <a:spcBef>
                <a:spcPct val="0"/>
              </a:spcBef>
              <a:spcAft>
                <a:spcPct val="0"/>
              </a:spcAft>
            </a:pPr>
            <a:endParaRPr lang="en-US" sz="1400" b="1" dirty="0" smtClean="0">
              <a:latin typeface="Calibri" pitchFamily="34" charset="0"/>
              <a:ea typeface="Times New Roman" pitchFamily="18" charset="0"/>
              <a:cs typeface="Times New Roman" pitchFamily="18" charset="0"/>
            </a:endParaRPr>
          </a:p>
          <a:p>
            <a:pPr marL="342900" lvl="0" indent="-342900" algn="ctr" fontAlgn="base">
              <a:spcBef>
                <a:spcPct val="0"/>
              </a:spcBef>
              <a:spcAft>
                <a:spcPct val="0"/>
              </a:spcAft>
            </a:pPr>
            <a:endParaRPr lang="en-US" sz="1400" b="1" dirty="0" smtClean="0">
              <a:solidFill>
                <a:srgbClr val="0070C0"/>
              </a:solidFill>
              <a:latin typeface="Calibri" pitchFamily="34" charset="0"/>
              <a:ea typeface="Times New Roman" pitchFamily="18" charset="0"/>
              <a:cs typeface="Times New Roman" pitchFamily="18" charset="0"/>
            </a:endParaRPr>
          </a:p>
          <a:p>
            <a:pPr marL="342900" lvl="0" indent="-342900" algn="ctr" fontAlgn="base">
              <a:spcBef>
                <a:spcPct val="0"/>
              </a:spcBef>
              <a:spcAft>
                <a:spcPct val="0"/>
              </a:spcAft>
            </a:pPr>
            <a:endParaRPr lang="en-US" sz="1400" b="1" dirty="0" smtClean="0">
              <a:solidFill>
                <a:srgbClr val="0070C0"/>
              </a:solidFill>
              <a:latin typeface="Calibri" pitchFamily="34" charset="0"/>
              <a:ea typeface="Times New Roman" pitchFamily="18" charset="0"/>
              <a:cs typeface="Times New Roman" pitchFamily="18" charset="0"/>
            </a:endParaRPr>
          </a:p>
          <a:p>
            <a:pPr marL="342900" lvl="0" indent="-342900" algn="ctr" fontAlgn="base">
              <a:spcBef>
                <a:spcPct val="0"/>
              </a:spcBef>
              <a:spcAft>
                <a:spcPct val="0"/>
              </a:spcAft>
            </a:pPr>
            <a:endParaRPr lang="en-US" sz="1400" b="1" dirty="0" smtClean="0">
              <a:solidFill>
                <a:srgbClr val="0070C0"/>
              </a:solidFill>
              <a:latin typeface="Calibri" pitchFamily="34" charset="0"/>
              <a:ea typeface="Times New Roman" pitchFamily="18" charset="0"/>
              <a:cs typeface="Times New Roman" pitchFamily="18" charset="0"/>
            </a:endParaRPr>
          </a:p>
          <a:p>
            <a:pPr marL="342900" lvl="0" indent="-342900" algn="ctr" fontAlgn="base">
              <a:spcBef>
                <a:spcPct val="0"/>
              </a:spcBef>
              <a:spcAft>
                <a:spcPct val="0"/>
              </a:spcAft>
            </a:pPr>
            <a:endParaRPr lang="en-US" sz="1200" b="1" dirty="0" smtClean="0"/>
          </a:p>
        </p:txBody>
      </p:sp>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214281" y="923415"/>
            <a:ext cx="8501123"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r>
              <a:rPr lang="en-US" b="1" dirty="0" smtClean="0">
                <a:solidFill>
                  <a:srgbClr val="C00000"/>
                </a:solidFill>
              </a:rPr>
              <a:t>B.  Oil &amp; Gas Science and Economics, Summary/Non-Technical</a:t>
            </a:r>
          </a:p>
          <a:p>
            <a:pPr marL="342900" lvl="0" indent="-342900"/>
            <a:endParaRPr lang="en-US" b="1" dirty="0" smtClean="0">
              <a:solidFill>
                <a:srgbClr val="0070C0"/>
              </a:solidFill>
            </a:endParaRPr>
          </a:p>
          <a:p>
            <a:pPr marL="342900" lvl="0" indent="-342900"/>
            <a:r>
              <a:rPr lang="en-US" sz="1400" b="1" dirty="0" smtClean="0"/>
              <a:t>GeoScience  - 1: Regional Tectonics </a:t>
            </a:r>
            <a:r>
              <a:rPr lang="en-US" sz="1100" dirty="0" smtClean="0"/>
              <a:t>(The movement of Earth’s Crust layer) and Vertical Stress by the Sediments, could have</a:t>
            </a:r>
          </a:p>
          <a:p>
            <a:pPr marL="342900" lvl="0" indent="-342900"/>
            <a:r>
              <a:rPr lang="en-US" sz="1100" dirty="0" smtClean="0"/>
              <a:t>                                     changed the orientation of the Structural Geology in EMED Basin causing Deformation (Transverse Faults, or</a:t>
            </a:r>
          </a:p>
          <a:p>
            <a:pPr marL="342900" lvl="0" indent="-342900"/>
            <a:r>
              <a:rPr lang="en-US" sz="1100" dirty="0" smtClean="0"/>
              <a:t>                                     lateral Displacement) to the Reservoirs below.</a:t>
            </a:r>
            <a:endParaRPr lang="en-US" sz="1400" b="1" dirty="0" smtClean="0"/>
          </a:p>
          <a:p>
            <a:pPr marL="342900" lvl="0" indent="-342900"/>
            <a:endParaRPr lang="en-US" sz="1400" b="1" dirty="0" smtClean="0"/>
          </a:p>
          <a:p>
            <a:pPr marL="342900" lvl="0" indent="-342900"/>
            <a:endParaRPr lang="en-US" sz="1400" b="1" dirty="0" smtClean="0"/>
          </a:p>
          <a:p>
            <a:pPr marL="342900" lvl="0" indent="-342900"/>
            <a:endParaRPr lang="en-US" sz="1400" dirty="0" smtClean="0"/>
          </a:p>
          <a:p>
            <a:endParaRPr lang="en-US" sz="1400" dirty="0" smtClean="0"/>
          </a:p>
          <a:p>
            <a:pPr algn="just"/>
            <a:endParaRPr lang="en-US" sz="1400" b="1" dirty="0" smtClean="0">
              <a:solidFill>
                <a:srgbClr val="000000"/>
              </a:solidFill>
              <a:latin typeface="Calibri" pitchFamily="34" charset="0"/>
              <a:ea typeface="Times New Roman" pitchFamily="18" charset="0"/>
              <a:cs typeface="Times New Roman" pitchFamily="18" charset="0"/>
            </a:endParaRPr>
          </a:p>
          <a:p>
            <a:pPr algn="just" eaLnBrk="0" fontAlgn="base" hangingPunct="0">
              <a:spcBef>
                <a:spcPct val="0"/>
              </a:spcBef>
              <a:spcAft>
                <a:spcPct val="0"/>
              </a:spcAft>
            </a:pPr>
            <a:endParaRPr lang="en-US" sz="800" b="1" dirty="0" smtClean="0">
              <a:solidFill>
                <a:srgbClr val="FF0000"/>
              </a:solidFill>
              <a:latin typeface="Arial" pitchFamily="34" charset="0"/>
              <a:ea typeface="Times New Roman" pitchFamily="18" charset="0"/>
              <a:cs typeface="Arial" pitchFamily="34" charset="0"/>
            </a:endParaRPr>
          </a:p>
        </p:txBody>
      </p:sp>
      <p:pic>
        <p:nvPicPr>
          <p:cNvPr id="3" name="Picture 2"/>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bwMode="auto">
          <a:xfrm>
            <a:off x="8316416" y="620688"/>
            <a:ext cx="720080" cy="792088"/>
          </a:xfrm>
          <a:prstGeom prst="rect">
            <a:avLst/>
          </a:prstGeom>
          <a:noFill/>
          <a:ln>
            <a:noFill/>
          </a:ln>
        </p:spPr>
      </p:pic>
      <p:pic>
        <p:nvPicPr>
          <p:cNvPr id="4" name="Picture 3" descr="C:\Users\petroserv\Desktop\Geo-Science and Operation\mapactivetectonicsineastmediterranean-sea-eurasian-plate-black-sea-north-anatolian-fault-anatolian-plate-arabian-plate-aegean-sea-african-plate-tectonic-movements-24-oct-2012.jpg"/>
          <p:cNvPicPr/>
          <p:nvPr/>
        </p:nvPicPr>
        <p:blipFill>
          <a:blip r:embed="rId3" cstate="print"/>
          <a:srcRect/>
          <a:stretch>
            <a:fillRect/>
          </a:stretch>
        </p:blipFill>
        <p:spPr bwMode="auto">
          <a:xfrm>
            <a:off x="899592" y="2276872"/>
            <a:ext cx="7344816" cy="432048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214281" y="823588"/>
            <a:ext cx="8501123"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endParaRPr lang="en-US" b="1" dirty="0" smtClean="0">
              <a:solidFill>
                <a:srgbClr val="0070C0"/>
              </a:solidFill>
            </a:endParaRPr>
          </a:p>
          <a:p>
            <a:pPr marL="342900" lvl="0" indent="-342900"/>
            <a:r>
              <a:rPr lang="en-US" sz="1400" b="1" dirty="0" smtClean="0"/>
              <a:t>GeoScience  - 1: Regional Tectonics (Cont’d).</a:t>
            </a:r>
            <a:r>
              <a:rPr lang="en-US" sz="1100" dirty="0" smtClean="0"/>
              <a:t> It could also be the explanation why the Anticline on Block-12 (Aphrodite), </a:t>
            </a:r>
          </a:p>
          <a:p>
            <a:pPr marL="342900" lvl="0" indent="-342900"/>
            <a:r>
              <a:rPr lang="en-US" sz="1100" dirty="0" smtClean="0"/>
              <a:t>                                     Offshore Cyprus, was split into different compartments. Hence, the uncertainty over its Gas Reserves  estimate </a:t>
            </a:r>
          </a:p>
          <a:p>
            <a:pPr marL="342900" lvl="0" indent="-342900"/>
            <a:r>
              <a:rPr lang="en-US" sz="1100" dirty="0" smtClean="0"/>
              <a:t>                                     (from 9TCF to 5TCF).</a:t>
            </a:r>
            <a:endParaRPr lang="en-US" sz="1400" b="1" dirty="0" smtClean="0"/>
          </a:p>
          <a:p>
            <a:pPr marL="342900" lvl="0" indent="-342900"/>
            <a:endParaRPr lang="en-US" sz="1400" b="1" dirty="0" smtClean="0"/>
          </a:p>
          <a:p>
            <a:pPr marL="342900" lvl="0" indent="-342900"/>
            <a:endParaRPr lang="en-US" sz="1400" b="1" dirty="0" smtClean="0"/>
          </a:p>
          <a:p>
            <a:pPr marL="342900" lvl="0" indent="-342900"/>
            <a:endParaRPr lang="en-US" sz="1400" dirty="0" smtClean="0"/>
          </a:p>
          <a:p>
            <a:endParaRPr lang="en-US" sz="1400" dirty="0" smtClean="0"/>
          </a:p>
          <a:p>
            <a:pPr algn="just"/>
            <a:endParaRPr lang="en-US" sz="1400" b="1" dirty="0" smtClean="0">
              <a:solidFill>
                <a:srgbClr val="000000"/>
              </a:solidFill>
              <a:latin typeface="Calibri" pitchFamily="34" charset="0"/>
              <a:ea typeface="Times New Roman" pitchFamily="18" charset="0"/>
              <a:cs typeface="Times New Roman" pitchFamily="18" charset="0"/>
            </a:endParaRPr>
          </a:p>
          <a:p>
            <a:pPr algn="just" eaLnBrk="0" fontAlgn="base" hangingPunct="0">
              <a:spcBef>
                <a:spcPct val="0"/>
              </a:spcBef>
              <a:spcAft>
                <a:spcPct val="0"/>
              </a:spcAft>
            </a:pPr>
            <a:endParaRPr lang="en-US" sz="800" b="1" dirty="0" smtClean="0">
              <a:solidFill>
                <a:srgbClr val="FF0000"/>
              </a:solidFill>
              <a:latin typeface="Arial" pitchFamily="34" charset="0"/>
              <a:ea typeface="Times New Roman" pitchFamily="18" charset="0"/>
              <a:cs typeface="Arial"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683568" y="2204864"/>
            <a:ext cx="7632848" cy="4320480"/>
          </a:xfrm>
          <a:prstGeom prst="ellipse">
            <a:avLst/>
          </a:prstGeom>
          <a:ln/>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214281" y="1132947"/>
            <a:ext cx="8572561"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1600" b="1" dirty="0" smtClean="0">
                <a:latin typeface="Constantia" pitchFamily="18" charset="0"/>
                <a:ea typeface="Times New Roman" pitchFamily="18" charset="0"/>
                <a:cs typeface="Times New Roman" pitchFamily="18" charset="0"/>
              </a:rPr>
              <a:t>  GeoScience - 2</a:t>
            </a:r>
            <a:r>
              <a:rPr lang="en-US" sz="1300" b="1" dirty="0" smtClean="0">
                <a:latin typeface="Constantia" pitchFamily="18" charset="0"/>
                <a:ea typeface="Times New Roman" pitchFamily="18" charset="0"/>
                <a:cs typeface="Times New Roman" pitchFamily="18" charset="0"/>
              </a:rPr>
              <a:t>: </a:t>
            </a:r>
            <a:r>
              <a:rPr lang="en-US" sz="1400" b="1" dirty="0" smtClean="0">
                <a:latin typeface="Constantia" pitchFamily="18" charset="0"/>
                <a:ea typeface="Times New Roman" pitchFamily="18" charset="0"/>
                <a:cs typeface="Times New Roman" pitchFamily="18" charset="0"/>
              </a:rPr>
              <a:t>Geological Times</a:t>
            </a:r>
            <a:r>
              <a:rPr lang="en-US" sz="1600" b="1" dirty="0" smtClean="0">
                <a:latin typeface="Constantia"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1300" b="1" dirty="0" smtClean="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300" b="1" dirty="0" smtClean="0">
              <a:latin typeface="Calibri" pitchFamily="34" charset="0"/>
              <a:ea typeface="Times New Roman" pitchFamily="18" charset="0"/>
              <a:cs typeface="Times New Roman" pitchFamily="18" charset="0"/>
            </a:endParaRPr>
          </a:p>
          <a:p>
            <a:endParaRPr lang="en-US" sz="1400" b="1" dirty="0" smtClean="0">
              <a:solidFill>
                <a:srgbClr val="000000"/>
              </a:solidFill>
              <a:latin typeface="Calibri" pitchFamily="34" charset="0"/>
              <a:ea typeface="Times New Roman" pitchFamily="18" charset="0"/>
              <a:cs typeface="Times New Roman" pitchFamily="18" charset="0"/>
            </a:endParaRPr>
          </a:p>
        </p:txBody>
      </p:sp>
      <p:pic>
        <p:nvPicPr>
          <p:cNvPr id="3" name="Picture 2"/>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bwMode="auto">
          <a:xfrm>
            <a:off x="8244408" y="620688"/>
            <a:ext cx="648072" cy="1008112"/>
          </a:xfrm>
          <a:prstGeom prst="rect">
            <a:avLst/>
          </a:prstGeom>
          <a:noFill/>
          <a:ln>
            <a:noFill/>
          </a:ln>
        </p:spPr>
      </p:pic>
      <p:pic>
        <p:nvPicPr>
          <p:cNvPr id="4" name="Picture 3" descr="C:\Users\petroserv\Desktop\Geo-Science and Operation\geological_time.jpg"/>
          <p:cNvPicPr/>
          <p:nvPr/>
        </p:nvPicPr>
        <p:blipFill>
          <a:blip r:embed="rId3" cstate="print"/>
          <a:srcRect/>
          <a:stretch>
            <a:fillRect/>
          </a:stretch>
        </p:blipFill>
        <p:spPr bwMode="auto">
          <a:xfrm>
            <a:off x="1403648" y="1700808"/>
            <a:ext cx="6264696" cy="4968552"/>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214281" y="797192"/>
            <a:ext cx="8572561" cy="44396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b="1" dirty="0" smtClean="0"/>
              <a:t>           GeoScience – 3: Offshore Seismic </a:t>
            </a:r>
          </a:p>
          <a:p>
            <a:endParaRPr lang="en-US" sz="900" b="1" dirty="0" smtClean="0"/>
          </a:p>
          <a:p>
            <a:r>
              <a:rPr lang="en-US" sz="900" b="1" dirty="0" smtClean="0"/>
              <a:t>-  </a:t>
            </a:r>
            <a:r>
              <a:rPr lang="en-US" sz="1200" b="1" dirty="0" smtClean="0">
                <a:solidFill>
                  <a:srgbClr val="C00000"/>
                </a:solidFill>
              </a:rPr>
              <a:t>2D &amp; 3D Offshore Seismic Imaging (Linear)</a:t>
            </a:r>
            <a:r>
              <a:rPr lang="en-US" sz="1200" b="1" dirty="0" smtClean="0"/>
              <a:t>:  </a:t>
            </a:r>
            <a:r>
              <a:rPr lang="en-US" sz="1050" dirty="0" smtClean="0"/>
              <a:t>Single to Multi-Azimuth, good quality but still conventional Surveys.</a:t>
            </a:r>
          </a:p>
          <a:p>
            <a:endParaRPr lang="en-US" sz="900" b="1" dirty="0" smtClean="0"/>
          </a:p>
          <a:p>
            <a:pPr>
              <a:buFontTx/>
              <a:buChar char="-"/>
            </a:pPr>
            <a:r>
              <a:rPr lang="en-US" sz="900" b="1" dirty="0" smtClean="0"/>
              <a:t>  </a:t>
            </a:r>
            <a:r>
              <a:rPr lang="en-US" sz="1200" b="1" dirty="0" smtClean="0">
                <a:solidFill>
                  <a:srgbClr val="C00000"/>
                </a:solidFill>
              </a:rPr>
              <a:t>Coil (circular) Seismic Surveys</a:t>
            </a:r>
            <a:r>
              <a:rPr lang="en-US" sz="1200" b="1" dirty="0" smtClean="0"/>
              <a:t>.</a:t>
            </a:r>
          </a:p>
          <a:p>
            <a:r>
              <a:rPr lang="en-US" sz="1050" b="1" dirty="0" smtClean="0"/>
              <a:t>         Full Azimuth and Higher Resolution imaging, better Geometry than the 2D &amp; 3D – </a:t>
            </a:r>
            <a:r>
              <a:rPr lang="en-US" sz="1050" dirty="0" smtClean="0"/>
              <a:t>Technology by Schlumberger.</a:t>
            </a:r>
          </a:p>
          <a:p>
            <a:endParaRPr lang="en-US" sz="1050" b="1" dirty="0" smtClean="0"/>
          </a:p>
          <a:p>
            <a:pPr>
              <a:buFontTx/>
              <a:buChar char="-"/>
            </a:pPr>
            <a:r>
              <a:rPr lang="en-US" sz="1200" b="1" dirty="0" smtClean="0"/>
              <a:t>  </a:t>
            </a:r>
            <a:r>
              <a:rPr lang="en-US" sz="1200" b="1" dirty="0" smtClean="0">
                <a:solidFill>
                  <a:srgbClr val="C00000"/>
                </a:solidFill>
              </a:rPr>
              <a:t>Ocean Bottom Sensors, or Nodes (OBS, or OBN):</a:t>
            </a:r>
          </a:p>
          <a:p>
            <a:r>
              <a:rPr lang="en-US" sz="1050" b="1" dirty="0" smtClean="0"/>
              <a:t>a.     Full Azimuth and clear Geometry of HCIs.</a:t>
            </a:r>
          </a:p>
          <a:p>
            <a:endParaRPr lang="en-US" sz="900" b="1" dirty="0" smtClean="0"/>
          </a:p>
          <a:p>
            <a:pPr marL="228600" indent="-228600">
              <a:buAutoNum type="alphaLcPeriod" startAt="2"/>
            </a:pPr>
            <a:r>
              <a:rPr lang="en-US" sz="1050" b="1" dirty="0" smtClean="0"/>
              <a:t>Superior imaging </a:t>
            </a:r>
            <a:r>
              <a:rPr lang="en-US" sz="1050" dirty="0" smtClean="0"/>
              <a:t>as it captures Essential Data beneath the Salt intrusion that could cause distortion to Seismic signals. </a:t>
            </a:r>
          </a:p>
          <a:p>
            <a:pPr marL="228600" indent="-228600"/>
            <a:r>
              <a:rPr lang="en-US" sz="1050" dirty="0" smtClean="0"/>
              <a:t>        Offshore Lebanon, We have 3000ft-thick Salt formation above the Gas-prone Miocene.</a:t>
            </a:r>
          </a:p>
          <a:p>
            <a:endParaRPr lang="en-US" sz="900" b="1" dirty="0" smtClean="0"/>
          </a:p>
          <a:p>
            <a:pPr marL="228600" indent="-228600">
              <a:buAutoNum type="alphaLcPeriod" startAt="3"/>
            </a:pPr>
            <a:r>
              <a:rPr lang="en-US" sz="1050" b="1" dirty="0" smtClean="0"/>
              <a:t>For obstructions, like Gas Clouds, when looking for Oil </a:t>
            </a:r>
            <a:r>
              <a:rPr lang="en-US" sz="1050" dirty="0" smtClean="0"/>
              <a:t>. The Nodes are inherently multi-component with Geophones and Hydrophones, allowing them to accurately record the waves.</a:t>
            </a:r>
          </a:p>
          <a:p>
            <a:endParaRPr lang="en-US" sz="1050" b="1" dirty="0" smtClean="0"/>
          </a:p>
          <a:p>
            <a:r>
              <a:rPr lang="en-US" sz="1050" b="1" dirty="0" smtClean="0"/>
              <a:t>d.     Some are made with 4D (2 x 2D) capability: </a:t>
            </a:r>
            <a:r>
              <a:rPr lang="en-US" sz="1050" dirty="0" smtClean="0"/>
              <a:t>For effective Reservoir Monitoring.</a:t>
            </a:r>
            <a:endParaRPr lang="en-US" sz="1050" b="1" dirty="0" smtClean="0"/>
          </a:p>
          <a:p>
            <a:endParaRPr lang="en-US" sz="900" b="1" dirty="0" smtClean="0"/>
          </a:p>
          <a:p>
            <a:r>
              <a:rPr lang="en-US" sz="1050" b="1" dirty="0" smtClean="0"/>
              <a:t>e.     Operates in deep Oceans,  to 3000meters.</a:t>
            </a:r>
          </a:p>
          <a:p>
            <a:endParaRPr lang="en-US" sz="1600" b="1" dirty="0" smtClean="0"/>
          </a:p>
          <a:p>
            <a:r>
              <a:rPr lang="en-US" sz="1600" b="1" dirty="0" smtClean="0"/>
              <a:t> </a:t>
            </a:r>
          </a:p>
          <a:p>
            <a:endParaRPr lang="en-US" sz="1600" b="1" dirty="0" smtClean="0"/>
          </a:p>
          <a:p>
            <a:pPr>
              <a:buFontTx/>
              <a:buChar char="-"/>
            </a:pPr>
            <a:endParaRPr lang="en-US" sz="1200" b="1" dirty="0" smtClean="0"/>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endParaRPr>
          </a:p>
        </p:txBody>
      </p:sp>
      <p:pic>
        <p:nvPicPr>
          <p:cNvPr id="3" name="Picture 2"/>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bwMode="auto">
          <a:xfrm>
            <a:off x="8028384" y="692696"/>
            <a:ext cx="720080" cy="1164668"/>
          </a:xfrm>
          <a:prstGeom prst="rect">
            <a:avLst/>
          </a:prstGeom>
          <a:noFill/>
          <a:ln>
            <a:noFill/>
          </a:ln>
        </p:spPr>
      </p:pic>
      <p:pic>
        <p:nvPicPr>
          <p:cNvPr id="3074" name="Picture 2" descr="C:\Users\petroserv\Desktop\z700-underwater-labeled.jpg"/>
          <p:cNvPicPr>
            <a:picLocks noChangeAspect="1" noChangeArrowheads="1"/>
          </p:cNvPicPr>
          <p:nvPr/>
        </p:nvPicPr>
        <p:blipFill>
          <a:blip r:embed="rId3" cstate="print"/>
          <a:srcRect/>
          <a:stretch>
            <a:fillRect/>
          </a:stretch>
        </p:blipFill>
        <p:spPr bwMode="auto">
          <a:xfrm>
            <a:off x="4499992" y="5229200"/>
            <a:ext cx="3816424" cy="1628800"/>
          </a:xfrm>
          <a:prstGeom prst="rect">
            <a:avLst/>
          </a:prstGeom>
          <a:noFill/>
        </p:spPr>
      </p:pic>
      <p:pic>
        <p:nvPicPr>
          <p:cNvPr id="5" name="Picture 4" descr="http://seafloorgeosolutions.com.dnnmax.com/portals/0/SGS%20Images/Streamer%20methods.png"/>
          <p:cNvPicPr/>
          <p:nvPr/>
        </p:nvPicPr>
        <p:blipFill>
          <a:blip r:embed="rId4" cstate="print"/>
          <a:srcRect/>
          <a:stretch>
            <a:fillRect/>
          </a:stretch>
        </p:blipFill>
        <p:spPr bwMode="auto">
          <a:xfrm>
            <a:off x="395536" y="4077072"/>
            <a:ext cx="4752528" cy="1440160"/>
          </a:xfrm>
          <a:prstGeom prst="rect">
            <a:avLst/>
          </a:prstGeom>
          <a:noFill/>
          <a:ln w="9525">
            <a:noFill/>
            <a:miter lim="800000"/>
            <a:headEnd/>
            <a:tailEnd/>
          </a:ln>
        </p:spPr>
      </p:pic>
      <p:pic>
        <p:nvPicPr>
          <p:cNvPr id="7" name="Picture 6" descr="http://seafloorgeosolutions.com.dnnmax.com/portals/0/SGS%20Images/OBS%20FAZ.png"/>
          <p:cNvPicPr/>
          <p:nvPr/>
        </p:nvPicPr>
        <p:blipFill>
          <a:blip r:embed="rId5" cstate="print"/>
          <a:srcRect/>
          <a:stretch>
            <a:fillRect/>
          </a:stretch>
        </p:blipFill>
        <p:spPr bwMode="auto">
          <a:xfrm>
            <a:off x="395536" y="5877272"/>
            <a:ext cx="2736304" cy="864096"/>
          </a:xfrm>
          <a:prstGeom prst="rect">
            <a:avLst/>
          </a:prstGeom>
          <a:noFill/>
          <a:ln w="9525">
            <a:noFill/>
            <a:miter lim="800000"/>
            <a:headEnd/>
            <a:tailEnd/>
          </a:ln>
        </p:spPr>
      </p:pic>
      <p:cxnSp>
        <p:nvCxnSpPr>
          <p:cNvPr id="9" name="Straight Arrow Connector 8"/>
          <p:cNvCxnSpPr/>
          <p:nvPr/>
        </p:nvCxnSpPr>
        <p:spPr>
          <a:xfrm flipH="1">
            <a:off x="2987824" y="6165304"/>
            <a:ext cx="21602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flipH="1">
            <a:off x="4139952" y="4365104"/>
            <a:ext cx="86409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flipH="1">
            <a:off x="4139952" y="4941168"/>
            <a:ext cx="86409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8436" name="Picture 4" descr="C:\Users\petroserv\Desktop\seismic_survey_2_web.png"/>
          <p:cNvPicPr>
            <a:picLocks noChangeAspect="1" noChangeArrowheads="1"/>
          </p:cNvPicPr>
          <p:nvPr/>
        </p:nvPicPr>
        <p:blipFill>
          <a:blip r:embed="rId6" cstate="print"/>
          <a:srcRect/>
          <a:stretch>
            <a:fillRect/>
          </a:stretch>
        </p:blipFill>
        <p:spPr bwMode="auto">
          <a:xfrm>
            <a:off x="5004049" y="3861048"/>
            <a:ext cx="3672408" cy="1224136"/>
          </a:xfrm>
          <a:prstGeom prst="rect">
            <a:avLst/>
          </a:prstGeom>
          <a:noFill/>
        </p:spPr>
      </p:pic>
    </p:spTree>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214281" y="1156125"/>
            <a:ext cx="8572561" cy="15542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b="1" dirty="0" smtClean="0"/>
              <a:t>GeoScience – 3 (Cont’d)/Offshore Seismic:</a:t>
            </a:r>
          </a:p>
          <a:p>
            <a:endParaRPr lang="en-US" sz="900" b="1" dirty="0" smtClean="0"/>
          </a:p>
          <a:p>
            <a:endParaRPr lang="en-US" sz="1600" b="1" dirty="0" smtClean="0"/>
          </a:p>
          <a:p>
            <a:endParaRPr lang="en-US" sz="1600" b="1" dirty="0" smtClean="0"/>
          </a:p>
          <a:p>
            <a:endParaRPr lang="en-US" sz="1600" b="1" dirty="0" smtClean="0"/>
          </a:p>
          <a:p>
            <a:pPr>
              <a:buFontTx/>
              <a:buChar char="-"/>
            </a:pPr>
            <a:endParaRPr lang="en-US" sz="1200" b="1" dirty="0" smtClean="0"/>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endParaRPr>
          </a:p>
        </p:txBody>
      </p:sp>
      <p:pic>
        <p:nvPicPr>
          <p:cNvPr id="3" name="Picture 2"/>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bwMode="auto">
          <a:xfrm>
            <a:off x="8028384" y="692696"/>
            <a:ext cx="720080" cy="1164668"/>
          </a:xfrm>
          <a:prstGeom prst="rect">
            <a:avLst/>
          </a:prstGeom>
          <a:noFill/>
          <a:ln>
            <a:noFill/>
          </a:ln>
        </p:spPr>
      </p:pic>
      <p:pic>
        <p:nvPicPr>
          <p:cNvPr id="1026" name="Picture 2" descr="C:\Users\petroserv\Desktop\Seismic map - Conventional vs OBN2.png"/>
          <p:cNvPicPr>
            <a:picLocks noChangeAspect="1" noChangeArrowheads="1"/>
          </p:cNvPicPr>
          <p:nvPr/>
        </p:nvPicPr>
        <p:blipFill>
          <a:blip r:embed="rId3" cstate="print"/>
          <a:srcRect/>
          <a:stretch>
            <a:fillRect/>
          </a:stretch>
        </p:blipFill>
        <p:spPr bwMode="auto">
          <a:xfrm>
            <a:off x="395537" y="2132856"/>
            <a:ext cx="4104455" cy="3960440"/>
          </a:xfrm>
          <a:prstGeom prst="rect">
            <a:avLst/>
          </a:prstGeom>
          <a:noFill/>
        </p:spPr>
      </p:pic>
      <p:pic>
        <p:nvPicPr>
          <p:cNvPr id="1027" name="Picture 3" descr="C:\Users\petroserv\Desktop\Seismic map - Conventional vs OBN.png"/>
          <p:cNvPicPr>
            <a:picLocks noChangeAspect="1" noChangeArrowheads="1"/>
          </p:cNvPicPr>
          <p:nvPr/>
        </p:nvPicPr>
        <p:blipFill>
          <a:blip r:embed="rId4" cstate="print"/>
          <a:srcRect/>
          <a:stretch>
            <a:fillRect/>
          </a:stretch>
        </p:blipFill>
        <p:spPr bwMode="auto">
          <a:xfrm>
            <a:off x="4860032" y="2132856"/>
            <a:ext cx="3816424" cy="3960440"/>
          </a:xfrm>
          <a:prstGeom prst="rect">
            <a:avLst/>
          </a:prstGeom>
          <a:noFill/>
        </p:spPr>
      </p:pic>
    </p:spTree>
  </p:cSld>
  <p:clrMapOvr>
    <a:masterClrMapping/>
  </p:clrMapOvr>
  <p:transition spd="slow">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7644</TotalTime>
  <Words>2518</Words>
  <Application>Microsoft Office PowerPoint</Application>
  <PresentationFormat>On-screen Show (4:3)</PresentationFormat>
  <Paragraphs>764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ESZ-2015</dc:title>
  <dc:subject>Lebanon Oil &amp; Gas Dilemma</dc:subject>
  <dc:creator>Fuad Jawad</dc:creator>
  <cp:keywords>NOGCL</cp:keywords>
  <cp:lastModifiedBy>petroserv</cp:lastModifiedBy>
  <cp:revision>13</cp:revision>
  <dcterms:created xsi:type="dcterms:W3CDTF">2014-04-01T14:27:51Z</dcterms:created>
  <dcterms:modified xsi:type="dcterms:W3CDTF">2015-08-07T19:09:37Z</dcterms:modified>
  <cp:category>Top priority</cp:category>
</cp:coreProperties>
</file>